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9"/>
  </p:notesMasterIdLst>
  <p:handoutMasterIdLst>
    <p:handoutMasterId r:id="rId130"/>
  </p:handoutMasterIdLst>
  <p:sldIdLst>
    <p:sldId id="786" r:id="rId2"/>
    <p:sldId id="1660" r:id="rId3"/>
    <p:sldId id="1651" r:id="rId4"/>
    <p:sldId id="1652" r:id="rId5"/>
    <p:sldId id="1653" r:id="rId6"/>
    <p:sldId id="1050" r:id="rId7"/>
    <p:sldId id="1051" r:id="rId8"/>
    <p:sldId id="1317" r:id="rId9"/>
    <p:sldId id="1318" r:id="rId10"/>
    <p:sldId id="1319" r:id="rId11"/>
    <p:sldId id="1127" r:id="rId12"/>
    <p:sldId id="1353" r:id="rId13"/>
    <p:sldId id="1355" r:id="rId14"/>
    <p:sldId id="1356" r:id="rId15"/>
    <p:sldId id="1357" r:id="rId16"/>
    <p:sldId id="1358" r:id="rId17"/>
    <p:sldId id="1359" r:id="rId18"/>
    <p:sldId id="1360" r:id="rId19"/>
    <p:sldId id="1361" r:id="rId20"/>
    <p:sldId id="1362" r:id="rId21"/>
    <p:sldId id="1363" r:id="rId22"/>
    <p:sldId id="1364" r:id="rId23"/>
    <p:sldId id="1369" r:id="rId24"/>
    <p:sldId id="1370" r:id="rId25"/>
    <p:sldId id="1371" r:id="rId26"/>
    <p:sldId id="1376" r:id="rId27"/>
    <p:sldId id="1377" r:id="rId28"/>
    <p:sldId id="1379" r:id="rId29"/>
    <p:sldId id="1380" r:id="rId30"/>
    <p:sldId id="1381" r:id="rId31"/>
    <p:sldId id="1382" r:id="rId32"/>
    <p:sldId id="1383" r:id="rId33"/>
    <p:sldId id="1384" r:id="rId34"/>
    <p:sldId id="1391" r:id="rId35"/>
    <p:sldId id="1661" r:id="rId36"/>
    <p:sldId id="1667" r:id="rId37"/>
    <p:sldId id="1395" r:id="rId38"/>
    <p:sldId id="1662" r:id="rId39"/>
    <p:sldId id="1666" r:id="rId40"/>
    <p:sldId id="1663" r:id="rId41"/>
    <p:sldId id="1664" r:id="rId42"/>
    <p:sldId id="1665" r:id="rId43"/>
    <p:sldId id="1396" r:id="rId44"/>
    <p:sldId id="1668" r:id="rId45"/>
    <p:sldId id="1397" r:id="rId46"/>
    <p:sldId id="1398" r:id="rId47"/>
    <p:sldId id="1399" r:id="rId48"/>
    <p:sldId id="1400" r:id="rId49"/>
    <p:sldId id="1401" r:id="rId50"/>
    <p:sldId id="1402" r:id="rId51"/>
    <p:sldId id="1403" r:id="rId52"/>
    <p:sldId id="1404" r:id="rId53"/>
    <p:sldId id="1405" r:id="rId54"/>
    <p:sldId id="1406" r:id="rId55"/>
    <p:sldId id="1407" r:id="rId56"/>
    <p:sldId id="1408" r:id="rId57"/>
    <p:sldId id="1409" r:id="rId58"/>
    <p:sldId id="1669" r:id="rId59"/>
    <p:sldId id="1670" r:id="rId60"/>
    <p:sldId id="1410" r:id="rId61"/>
    <p:sldId id="1411" r:id="rId62"/>
    <p:sldId id="1412" r:id="rId63"/>
    <p:sldId id="1414" r:id="rId64"/>
    <p:sldId id="1415" r:id="rId65"/>
    <p:sldId id="1416" r:id="rId66"/>
    <p:sldId id="1417" r:id="rId67"/>
    <p:sldId id="1418" r:id="rId68"/>
    <p:sldId id="1419" r:id="rId69"/>
    <p:sldId id="1420" r:id="rId70"/>
    <p:sldId id="1426" r:id="rId71"/>
    <p:sldId id="1427" r:id="rId72"/>
    <p:sldId id="1428" r:id="rId73"/>
    <p:sldId id="1429" r:id="rId74"/>
    <p:sldId id="1430" r:id="rId75"/>
    <p:sldId id="1431" r:id="rId76"/>
    <p:sldId id="1432" r:id="rId77"/>
    <p:sldId id="1433" r:id="rId78"/>
    <p:sldId id="1434" r:id="rId79"/>
    <p:sldId id="1435" r:id="rId80"/>
    <p:sldId id="1436" r:id="rId81"/>
    <p:sldId id="1437" r:id="rId82"/>
    <p:sldId id="1438" r:id="rId83"/>
    <p:sldId id="1439" r:id="rId84"/>
    <p:sldId id="1440" r:id="rId85"/>
    <p:sldId id="1441" r:id="rId86"/>
    <p:sldId id="1442" r:id="rId87"/>
    <p:sldId id="1443" r:id="rId88"/>
    <p:sldId id="1444" r:id="rId89"/>
    <p:sldId id="1445" r:id="rId90"/>
    <p:sldId id="1446" r:id="rId91"/>
    <p:sldId id="1447" r:id="rId92"/>
    <p:sldId id="1448" r:id="rId93"/>
    <p:sldId id="1449" r:id="rId94"/>
    <p:sldId id="1450" r:id="rId95"/>
    <p:sldId id="1451" r:id="rId96"/>
    <p:sldId id="1452" r:id="rId97"/>
    <p:sldId id="1453" r:id="rId98"/>
    <p:sldId id="1454" r:id="rId99"/>
    <p:sldId id="1455" r:id="rId100"/>
    <p:sldId id="1456" r:id="rId101"/>
    <p:sldId id="1457" r:id="rId102"/>
    <p:sldId id="1458" r:id="rId103"/>
    <p:sldId id="1459" r:id="rId104"/>
    <p:sldId id="1460" r:id="rId105"/>
    <p:sldId id="1461" r:id="rId106"/>
    <p:sldId id="1462" r:id="rId107"/>
    <p:sldId id="1463" r:id="rId108"/>
    <p:sldId id="1464" r:id="rId109"/>
    <p:sldId id="1465" r:id="rId110"/>
    <p:sldId id="1466" r:id="rId111"/>
    <p:sldId id="1467" r:id="rId112"/>
    <p:sldId id="1468" r:id="rId113"/>
    <p:sldId id="1469" r:id="rId114"/>
    <p:sldId id="1470" r:id="rId115"/>
    <p:sldId id="1471" r:id="rId116"/>
    <p:sldId id="1472" r:id="rId117"/>
    <p:sldId id="1473" r:id="rId118"/>
    <p:sldId id="1474" r:id="rId119"/>
    <p:sldId id="1475" r:id="rId120"/>
    <p:sldId id="1476" r:id="rId121"/>
    <p:sldId id="1477" r:id="rId122"/>
    <p:sldId id="1478" r:id="rId123"/>
    <p:sldId id="1479" r:id="rId124"/>
    <p:sldId id="1480" r:id="rId125"/>
    <p:sldId id="1481" r:id="rId126"/>
    <p:sldId id="1482" r:id="rId127"/>
    <p:sldId id="1483" r:id="rId128"/>
  </p:sldIdLst>
  <p:sldSz cx="12192000" cy="6858000"/>
  <p:notesSz cx="6797675" cy="99298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32550" autoAdjust="0"/>
    <p:restoredTop sz="94660"/>
  </p:normalViewPr>
  <p:slideViewPr>
    <p:cSldViewPr snapToGrid="0">
      <p:cViewPr varScale="1">
        <p:scale>
          <a:sx n="85" d="100"/>
          <a:sy n="85" d="100"/>
        </p:scale>
        <p:origin x="72" y="544"/>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tableStyles" Target="tableStyle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notesMaster" Target="notesMasters/notesMaster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handoutMaster" Target="handoutMasters/handoutMaster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viewProps" Target="view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6400" cy="498475"/>
          </a:xfrm>
          <a:prstGeom prst="rect">
            <a:avLst/>
          </a:prstGeom>
        </p:spPr>
        <p:txBody>
          <a:bodyPr vert="horz" lIns="91440" tIns="45720" rIns="91440" bIns="45720" rtlCol="0"/>
          <a:lstStyle>
            <a:lvl1pPr algn="l">
              <a:defRPr sz="1200"/>
            </a:lvl1pPr>
          </a:lstStyle>
          <a:p>
            <a:endParaRPr lang="en-GB"/>
          </a:p>
        </p:txBody>
      </p:sp>
      <p:sp>
        <p:nvSpPr>
          <p:cNvPr id="3" name="日期占位符 2"/>
          <p:cNvSpPr>
            <a:spLocks noGrp="1"/>
          </p:cNvSpPr>
          <p:nvPr>
            <p:ph type="dt" sz="quarter" idx="1"/>
          </p:nvPr>
        </p:nvSpPr>
        <p:spPr>
          <a:xfrm>
            <a:off x="3849688" y="0"/>
            <a:ext cx="2946400" cy="498475"/>
          </a:xfrm>
          <a:prstGeom prst="rect">
            <a:avLst/>
          </a:prstGeom>
        </p:spPr>
        <p:txBody>
          <a:bodyPr vert="horz" lIns="91440" tIns="45720" rIns="91440" bIns="45720" rtlCol="0"/>
          <a:lstStyle>
            <a:lvl1pPr algn="r">
              <a:defRPr sz="1200"/>
            </a:lvl1pPr>
          </a:lstStyle>
          <a:p>
            <a:fld id="{40F1FFF7-2BA0-475E-BFE7-C3F82A9A6946}" type="datetimeFigureOut">
              <a:rPr lang="en-GB" smtClean="0"/>
              <a:t>22/04/2023</a:t>
            </a:fld>
            <a:endParaRPr lang="en-GB"/>
          </a:p>
        </p:txBody>
      </p:sp>
      <p:sp>
        <p:nvSpPr>
          <p:cNvPr id="4" name="页脚占位符 3"/>
          <p:cNvSpPr>
            <a:spLocks noGrp="1"/>
          </p:cNvSpPr>
          <p:nvPr>
            <p:ph type="ftr" sz="quarter" idx="2"/>
          </p:nvPr>
        </p:nvSpPr>
        <p:spPr>
          <a:xfrm>
            <a:off x="0" y="9431338"/>
            <a:ext cx="2946400" cy="498475"/>
          </a:xfrm>
          <a:prstGeom prst="rect">
            <a:avLst/>
          </a:prstGeom>
        </p:spPr>
        <p:txBody>
          <a:bodyPr vert="horz" lIns="91440" tIns="45720" rIns="91440" bIns="45720" rtlCol="0" anchor="b"/>
          <a:lstStyle>
            <a:lvl1pPr algn="l">
              <a:defRPr sz="1200"/>
            </a:lvl1pPr>
          </a:lstStyle>
          <a:p>
            <a:endParaRPr lang="en-GB"/>
          </a:p>
        </p:txBody>
      </p:sp>
      <p:sp>
        <p:nvSpPr>
          <p:cNvPr id="5" name="灯片编号占位符 4"/>
          <p:cNvSpPr>
            <a:spLocks noGrp="1"/>
          </p:cNvSpPr>
          <p:nvPr>
            <p:ph type="sldNum" sz="quarter" idx="3"/>
          </p:nvPr>
        </p:nvSpPr>
        <p:spPr>
          <a:xfrm>
            <a:off x="3849688" y="9431338"/>
            <a:ext cx="2946400" cy="498475"/>
          </a:xfrm>
          <a:prstGeom prst="rect">
            <a:avLst/>
          </a:prstGeom>
        </p:spPr>
        <p:txBody>
          <a:bodyPr vert="horz" lIns="91440" tIns="45720" rIns="91440" bIns="45720" rtlCol="0" anchor="b"/>
          <a:lstStyle>
            <a:lvl1pPr algn="r">
              <a:defRPr sz="1200"/>
            </a:lvl1pPr>
          </a:lstStyle>
          <a:p>
            <a:fld id="{1BFBE7BA-17BE-4C72-BDE9-93CAA4D0D651}" type="slidenum">
              <a:rPr lang="en-GB" smtClean="0"/>
              <a:t>‹#›</a:t>
            </a:fld>
            <a:endParaRPr lang="en-GB"/>
          </a:p>
        </p:txBody>
      </p:sp>
    </p:spTree>
    <p:extLst>
      <p:ext uri="{BB962C8B-B14F-4D97-AF65-F5344CB8AC3E}">
        <p14:creationId xmlns:p14="http://schemas.microsoft.com/office/powerpoint/2010/main" val="257272904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821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50443" y="0"/>
            <a:ext cx="2945659" cy="498215"/>
          </a:xfrm>
          <a:prstGeom prst="rect">
            <a:avLst/>
          </a:prstGeom>
        </p:spPr>
        <p:txBody>
          <a:bodyPr vert="horz" lIns="91440" tIns="45720" rIns="91440" bIns="45720" rtlCol="0"/>
          <a:lstStyle>
            <a:lvl1pPr algn="r">
              <a:defRPr sz="1200"/>
            </a:lvl1pPr>
          </a:lstStyle>
          <a:p>
            <a:fld id="{D299A35E-D7B7-4081-8EA2-331D8425DDD3}" type="datetimeFigureOut">
              <a:rPr lang="en-US" smtClean="0"/>
              <a:t>4/22/2023</a:t>
            </a:fld>
            <a:endParaRPr lang="en-US"/>
          </a:p>
        </p:txBody>
      </p:sp>
      <p:sp>
        <p:nvSpPr>
          <p:cNvPr id="4" name="Slide Image Placeholder 3"/>
          <p:cNvSpPr>
            <a:spLocks noGrp="1" noRot="1" noChangeAspect="1"/>
          </p:cNvSpPr>
          <p:nvPr>
            <p:ph type="sldImg" idx="2"/>
          </p:nvPr>
        </p:nvSpPr>
        <p:spPr>
          <a:xfrm>
            <a:off x="420688" y="1241425"/>
            <a:ext cx="5956300" cy="3351213"/>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79768" y="4778722"/>
            <a:ext cx="5438140" cy="3909864"/>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431600"/>
            <a:ext cx="2945659" cy="498214"/>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50443" y="9431600"/>
            <a:ext cx="2945659" cy="498214"/>
          </a:xfrm>
          <a:prstGeom prst="rect">
            <a:avLst/>
          </a:prstGeom>
        </p:spPr>
        <p:txBody>
          <a:bodyPr vert="horz" lIns="91440" tIns="45720" rIns="91440" bIns="45720" rtlCol="0" anchor="b"/>
          <a:lstStyle>
            <a:lvl1pPr algn="r">
              <a:defRPr sz="1200"/>
            </a:lvl1pPr>
          </a:lstStyle>
          <a:p>
            <a:fld id="{46E4F44D-EE3C-4964-A9AD-F143B10001B6}" type="slidenum">
              <a:rPr lang="en-US" smtClean="0"/>
              <a:t>‹#›</a:t>
            </a:fld>
            <a:endParaRPr lang="en-US"/>
          </a:p>
        </p:txBody>
      </p:sp>
    </p:spTree>
    <p:extLst>
      <p:ext uri="{BB962C8B-B14F-4D97-AF65-F5344CB8AC3E}">
        <p14:creationId xmlns:p14="http://schemas.microsoft.com/office/powerpoint/2010/main" val="42064481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7F2C8D-8D87-49B7-913C-2F3E7CE1501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782307A-827B-49D5-93D5-888506111A8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8A13D66-163F-44AC-9E7C-288C45DCFC41}"/>
              </a:ext>
            </a:extLst>
          </p:cNvPr>
          <p:cNvSpPr>
            <a:spLocks noGrp="1"/>
          </p:cNvSpPr>
          <p:nvPr>
            <p:ph type="dt" sz="half" idx="10"/>
          </p:nvPr>
        </p:nvSpPr>
        <p:spPr/>
        <p:txBody>
          <a:bodyPr/>
          <a:lstStyle/>
          <a:p>
            <a:fld id="{2C8DE5C2-993C-4607-B26D-D4750998D4EC}" type="datetimeFigureOut">
              <a:rPr lang="en-US" smtClean="0"/>
              <a:t>4/22/2023</a:t>
            </a:fld>
            <a:endParaRPr lang="en-US"/>
          </a:p>
        </p:txBody>
      </p:sp>
      <p:sp>
        <p:nvSpPr>
          <p:cNvPr id="5" name="Footer Placeholder 4">
            <a:extLst>
              <a:ext uri="{FF2B5EF4-FFF2-40B4-BE49-F238E27FC236}">
                <a16:creationId xmlns:a16="http://schemas.microsoft.com/office/drawing/2014/main" id="{297BCF21-3CFD-4385-9DBC-F7BD17D8A9F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48E5275-B573-49CD-90AD-CB0DA97599F5}"/>
              </a:ext>
            </a:extLst>
          </p:cNvPr>
          <p:cNvSpPr>
            <a:spLocks noGrp="1"/>
          </p:cNvSpPr>
          <p:nvPr>
            <p:ph type="sldNum" sz="quarter" idx="12"/>
          </p:nvPr>
        </p:nvSpPr>
        <p:spPr/>
        <p:txBody>
          <a:bodyPr/>
          <a:lstStyle/>
          <a:p>
            <a:fld id="{2B49C5FF-F35B-42A8-986F-F5F50A539C6D}" type="slidenum">
              <a:rPr lang="en-US" smtClean="0"/>
              <a:t>‹#›</a:t>
            </a:fld>
            <a:endParaRPr lang="en-US"/>
          </a:p>
        </p:txBody>
      </p:sp>
    </p:spTree>
    <p:extLst>
      <p:ext uri="{BB962C8B-B14F-4D97-AF65-F5344CB8AC3E}">
        <p14:creationId xmlns:p14="http://schemas.microsoft.com/office/powerpoint/2010/main" val="23920552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3BAC9D-667A-4F8E-8A4B-5534E3501EE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9AB3C54-24B0-464A-8D85-99A6883DC86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37B1B0D-7BB1-4E78-AD53-15520DE87041}"/>
              </a:ext>
            </a:extLst>
          </p:cNvPr>
          <p:cNvSpPr>
            <a:spLocks noGrp="1"/>
          </p:cNvSpPr>
          <p:nvPr>
            <p:ph type="dt" sz="half" idx="10"/>
          </p:nvPr>
        </p:nvSpPr>
        <p:spPr/>
        <p:txBody>
          <a:bodyPr/>
          <a:lstStyle/>
          <a:p>
            <a:fld id="{2C8DE5C2-993C-4607-B26D-D4750998D4EC}" type="datetimeFigureOut">
              <a:rPr lang="en-US" smtClean="0"/>
              <a:t>4/22/2023</a:t>
            </a:fld>
            <a:endParaRPr lang="en-US"/>
          </a:p>
        </p:txBody>
      </p:sp>
      <p:sp>
        <p:nvSpPr>
          <p:cNvPr id="5" name="Footer Placeholder 4">
            <a:extLst>
              <a:ext uri="{FF2B5EF4-FFF2-40B4-BE49-F238E27FC236}">
                <a16:creationId xmlns:a16="http://schemas.microsoft.com/office/drawing/2014/main" id="{925F90C4-EB39-462A-B466-D6BDB78E7CD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F819E79-F059-4C7A-8814-C7FE069902E8}"/>
              </a:ext>
            </a:extLst>
          </p:cNvPr>
          <p:cNvSpPr>
            <a:spLocks noGrp="1"/>
          </p:cNvSpPr>
          <p:nvPr>
            <p:ph type="sldNum" sz="quarter" idx="12"/>
          </p:nvPr>
        </p:nvSpPr>
        <p:spPr/>
        <p:txBody>
          <a:bodyPr/>
          <a:lstStyle/>
          <a:p>
            <a:fld id="{2B49C5FF-F35B-42A8-986F-F5F50A539C6D}" type="slidenum">
              <a:rPr lang="en-US" smtClean="0"/>
              <a:t>‹#›</a:t>
            </a:fld>
            <a:endParaRPr lang="en-US"/>
          </a:p>
        </p:txBody>
      </p:sp>
    </p:spTree>
    <p:extLst>
      <p:ext uri="{BB962C8B-B14F-4D97-AF65-F5344CB8AC3E}">
        <p14:creationId xmlns:p14="http://schemas.microsoft.com/office/powerpoint/2010/main" val="19250285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963A2FF-4678-4216-98BC-A82B1465AF4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6284147-CDB3-4F8F-AD86-029641C3E6C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48C6FF-7F91-4CDE-95B6-82CD5089D2A0}"/>
              </a:ext>
            </a:extLst>
          </p:cNvPr>
          <p:cNvSpPr>
            <a:spLocks noGrp="1"/>
          </p:cNvSpPr>
          <p:nvPr>
            <p:ph type="dt" sz="half" idx="10"/>
          </p:nvPr>
        </p:nvSpPr>
        <p:spPr/>
        <p:txBody>
          <a:bodyPr/>
          <a:lstStyle/>
          <a:p>
            <a:fld id="{2C8DE5C2-993C-4607-B26D-D4750998D4EC}" type="datetimeFigureOut">
              <a:rPr lang="en-US" smtClean="0"/>
              <a:t>4/22/2023</a:t>
            </a:fld>
            <a:endParaRPr lang="en-US"/>
          </a:p>
        </p:txBody>
      </p:sp>
      <p:sp>
        <p:nvSpPr>
          <p:cNvPr id="5" name="Footer Placeholder 4">
            <a:extLst>
              <a:ext uri="{FF2B5EF4-FFF2-40B4-BE49-F238E27FC236}">
                <a16:creationId xmlns:a16="http://schemas.microsoft.com/office/drawing/2014/main" id="{C4E431B2-6F17-46C5-9728-C9DF6803FC3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02F738F-8A91-493E-AE17-4C41E34E292B}"/>
              </a:ext>
            </a:extLst>
          </p:cNvPr>
          <p:cNvSpPr>
            <a:spLocks noGrp="1"/>
          </p:cNvSpPr>
          <p:nvPr>
            <p:ph type="sldNum" sz="quarter" idx="12"/>
          </p:nvPr>
        </p:nvSpPr>
        <p:spPr/>
        <p:txBody>
          <a:bodyPr/>
          <a:lstStyle/>
          <a:p>
            <a:fld id="{2B49C5FF-F35B-42A8-986F-F5F50A539C6D}" type="slidenum">
              <a:rPr lang="en-US" smtClean="0"/>
              <a:t>‹#›</a:t>
            </a:fld>
            <a:endParaRPr lang="en-US"/>
          </a:p>
        </p:txBody>
      </p:sp>
    </p:spTree>
    <p:extLst>
      <p:ext uri="{BB962C8B-B14F-4D97-AF65-F5344CB8AC3E}">
        <p14:creationId xmlns:p14="http://schemas.microsoft.com/office/powerpoint/2010/main" val="33578033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FF930-BB1B-4E66-A750-14CDF2321D4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91519BF-68A6-43AA-89F5-C81A45FBF3E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85702ED-6F7F-4497-9059-B93C8F382FC7}"/>
              </a:ext>
            </a:extLst>
          </p:cNvPr>
          <p:cNvSpPr>
            <a:spLocks noGrp="1"/>
          </p:cNvSpPr>
          <p:nvPr>
            <p:ph type="dt" sz="half" idx="10"/>
          </p:nvPr>
        </p:nvSpPr>
        <p:spPr/>
        <p:txBody>
          <a:bodyPr/>
          <a:lstStyle/>
          <a:p>
            <a:fld id="{2C8DE5C2-993C-4607-B26D-D4750998D4EC}" type="datetimeFigureOut">
              <a:rPr lang="en-US" smtClean="0"/>
              <a:t>4/22/2023</a:t>
            </a:fld>
            <a:endParaRPr lang="en-US"/>
          </a:p>
        </p:txBody>
      </p:sp>
      <p:sp>
        <p:nvSpPr>
          <p:cNvPr id="5" name="Footer Placeholder 4">
            <a:extLst>
              <a:ext uri="{FF2B5EF4-FFF2-40B4-BE49-F238E27FC236}">
                <a16:creationId xmlns:a16="http://schemas.microsoft.com/office/drawing/2014/main" id="{2675094B-4552-47F8-A19A-C0E27DDEB15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07916A4-49B7-4704-8CAC-115D1DEA9C13}"/>
              </a:ext>
            </a:extLst>
          </p:cNvPr>
          <p:cNvSpPr>
            <a:spLocks noGrp="1"/>
          </p:cNvSpPr>
          <p:nvPr>
            <p:ph type="sldNum" sz="quarter" idx="12"/>
          </p:nvPr>
        </p:nvSpPr>
        <p:spPr/>
        <p:txBody>
          <a:bodyPr/>
          <a:lstStyle/>
          <a:p>
            <a:fld id="{2B49C5FF-F35B-42A8-986F-F5F50A539C6D}" type="slidenum">
              <a:rPr lang="en-US" smtClean="0"/>
              <a:t>‹#›</a:t>
            </a:fld>
            <a:endParaRPr lang="en-US"/>
          </a:p>
        </p:txBody>
      </p:sp>
    </p:spTree>
    <p:extLst>
      <p:ext uri="{BB962C8B-B14F-4D97-AF65-F5344CB8AC3E}">
        <p14:creationId xmlns:p14="http://schemas.microsoft.com/office/powerpoint/2010/main" val="17174040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5C7C10-1A04-4D5D-88D6-E25C15B2AAA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7D7FAE4-EC71-4F88-836E-08C97267F7A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FE76022-E15C-4FC6-85EE-406E479892B6}"/>
              </a:ext>
            </a:extLst>
          </p:cNvPr>
          <p:cNvSpPr>
            <a:spLocks noGrp="1"/>
          </p:cNvSpPr>
          <p:nvPr>
            <p:ph type="dt" sz="half" idx="10"/>
          </p:nvPr>
        </p:nvSpPr>
        <p:spPr/>
        <p:txBody>
          <a:bodyPr/>
          <a:lstStyle/>
          <a:p>
            <a:fld id="{2C8DE5C2-993C-4607-B26D-D4750998D4EC}" type="datetimeFigureOut">
              <a:rPr lang="en-US" smtClean="0"/>
              <a:t>4/22/2023</a:t>
            </a:fld>
            <a:endParaRPr lang="en-US"/>
          </a:p>
        </p:txBody>
      </p:sp>
      <p:sp>
        <p:nvSpPr>
          <p:cNvPr id="5" name="Footer Placeholder 4">
            <a:extLst>
              <a:ext uri="{FF2B5EF4-FFF2-40B4-BE49-F238E27FC236}">
                <a16:creationId xmlns:a16="http://schemas.microsoft.com/office/drawing/2014/main" id="{937DC579-3692-4E9B-B338-4EAEFB61A51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DCDB079-213E-47A8-8BFE-6CB21B4D79AE}"/>
              </a:ext>
            </a:extLst>
          </p:cNvPr>
          <p:cNvSpPr>
            <a:spLocks noGrp="1"/>
          </p:cNvSpPr>
          <p:nvPr>
            <p:ph type="sldNum" sz="quarter" idx="12"/>
          </p:nvPr>
        </p:nvSpPr>
        <p:spPr/>
        <p:txBody>
          <a:bodyPr/>
          <a:lstStyle/>
          <a:p>
            <a:fld id="{2B49C5FF-F35B-42A8-986F-F5F50A539C6D}" type="slidenum">
              <a:rPr lang="en-US" smtClean="0"/>
              <a:t>‹#›</a:t>
            </a:fld>
            <a:endParaRPr lang="en-US"/>
          </a:p>
        </p:txBody>
      </p:sp>
    </p:spTree>
    <p:extLst>
      <p:ext uri="{BB962C8B-B14F-4D97-AF65-F5344CB8AC3E}">
        <p14:creationId xmlns:p14="http://schemas.microsoft.com/office/powerpoint/2010/main" val="30703856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122CD8-DB14-4576-899F-2F2CE272EF4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6AF43D7-F323-46C2-B5D7-236AA5AF650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83D94A0-9200-4AC5-A43F-2BDC5377265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8880A4B-B757-4DB9-B76F-9C884BC349C1}"/>
              </a:ext>
            </a:extLst>
          </p:cNvPr>
          <p:cNvSpPr>
            <a:spLocks noGrp="1"/>
          </p:cNvSpPr>
          <p:nvPr>
            <p:ph type="dt" sz="half" idx="10"/>
          </p:nvPr>
        </p:nvSpPr>
        <p:spPr/>
        <p:txBody>
          <a:bodyPr/>
          <a:lstStyle/>
          <a:p>
            <a:fld id="{2C8DE5C2-993C-4607-B26D-D4750998D4EC}" type="datetimeFigureOut">
              <a:rPr lang="en-US" smtClean="0"/>
              <a:t>4/22/2023</a:t>
            </a:fld>
            <a:endParaRPr lang="en-US"/>
          </a:p>
        </p:txBody>
      </p:sp>
      <p:sp>
        <p:nvSpPr>
          <p:cNvPr id="6" name="Footer Placeholder 5">
            <a:extLst>
              <a:ext uri="{FF2B5EF4-FFF2-40B4-BE49-F238E27FC236}">
                <a16:creationId xmlns:a16="http://schemas.microsoft.com/office/drawing/2014/main" id="{CF9B8ACA-D40F-4229-9841-511E5B71C34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1FC1A17-3BF5-4EA5-BEFF-51260E8F739C}"/>
              </a:ext>
            </a:extLst>
          </p:cNvPr>
          <p:cNvSpPr>
            <a:spLocks noGrp="1"/>
          </p:cNvSpPr>
          <p:nvPr>
            <p:ph type="sldNum" sz="quarter" idx="12"/>
          </p:nvPr>
        </p:nvSpPr>
        <p:spPr/>
        <p:txBody>
          <a:bodyPr/>
          <a:lstStyle/>
          <a:p>
            <a:fld id="{2B49C5FF-F35B-42A8-986F-F5F50A539C6D}" type="slidenum">
              <a:rPr lang="en-US" smtClean="0"/>
              <a:t>‹#›</a:t>
            </a:fld>
            <a:endParaRPr lang="en-US"/>
          </a:p>
        </p:txBody>
      </p:sp>
    </p:spTree>
    <p:extLst>
      <p:ext uri="{BB962C8B-B14F-4D97-AF65-F5344CB8AC3E}">
        <p14:creationId xmlns:p14="http://schemas.microsoft.com/office/powerpoint/2010/main" val="37408398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A95FE-0948-4BA1-8E48-1EB6D0A8259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5A089F5-02CB-4DE6-8137-F5A641BFE80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D60FF3C-480D-4C27-A5C0-3A0EF312E51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86455D2-0EA6-45F2-ACFD-5B255D5854D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15001B6-1D21-4E2D-BFD9-31A494A76D0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B7D2297-CA0A-4D7C-88D0-B7E630DD7FD4}"/>
              </a:ext>
            </a:extLst>
          </p:cNvPr>
          <p:cNvSpPr>
            <a:spLocks noGrp="1"/>
          </p:cNvSpPr>
          <p:nvPr>
            <p:ph type="dt" sz="half" idx="10"/>
          </p:nvPr>
        </p:nvSpPr>
        <p:spPr/>
        <p:txBody>
          <a:bodyPr/>
          <a:lstStyle/>
          <a:p>
            <a:fld id="{2C8DE5C2-993C-4607-B26D-D4750998D4EC}" type="datetimeFigureOut">
              <a:rPr lang="en-US" smtClean="0"/>
              <a:t>4/22/2023</a:t>
            </a:fld>
            <a:endParaRPr lang="en-US"/>
          </a:p>
        </p:txBody>
      </p:sp>
      <p:sp>
        <p:nvSpPr>
          <p:cNvPr id="8" name="Footer Placeholder 7">
            <a:extLst>
              <a:ext uri="{FF2B5EF4-FFF2-40B4-BE49-F238E27FC236}">
                <a16:creationId xmlns:a16="http://schemas.microsoft.com/office/drawing/2014/main" id="{F8B61E68-94DE-4D18-85C2-D659E80492E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074391D-3478-49C6-A64F-7D922234981A}"/>
              </a:ext>
            </a:extLst>
          </p:cNvPr>
          <p:cNvSpPr>
            <a:spLocks noGrp="1"/>
          </p:cNvSpPr>
          <p:nvPr>
            <p:ph type="sldNum" sz="quarter" idx="12"/>
          </p:nvPr>
        </p:nvSpPr>
        <p:spPr/>
        <p:txBody>
          <a:bodyPr/>
          <a:lstStyle/>
          <a:p>
            <a:fld id="{2B49C5FF-F35B-42A8-986F-F5F50A539C6D}" type="slidenum">
              <a:rPr lang="en-US" smtClean="0"/>
              <a:t>‹#›</a:t>
            </a:fld>
            <a:endParaRPr lang="en-US"/>
          </a:p>
        </p:txBody>
      </p:sp>
    </p:spTree>
    <p:extLst>
      <p:ext uri="{BB962C8B-B14F-4D97-AF65-F5344CB8AC3E}">
        <p14:creationId xmlns:p14="http://schemas.microsoft.com/office/powerpoint/2010/main" val="25979197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0B787D-CCE5-4351-A8D2-6FB40E4C6A2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8D0080E-8BB7-4A2B-9E1E-A1884EAB7C8B}"/>
              </a:ext>
            </a:extLst>
          </p:cNvPr>
          <p:cNvSpPr>
            <a:spLocks noGrp="1"/>
          </p:cNvSpPr>
          <p:nvPr>
            <p:ph type="dt" sz="half" idx="10"/>
          </p:nvPr>
        </p:nvSpPr>
        <p:spPr/>
        <p:txBody>
          <a:bodyPr/>
          <a:lstStyle/>
          <a:p>
            <a:fld id="{2C8DE5C2-993C-4607-B26D-D4750998D4EC}" type="datetimeFigureOut">
              <a:rPr lang="en-US" smtClean="0"/>
              <a:t>4/22/2023</a:t>
            </a:fld>
            <a:endParaRPr lang="en-US"/>
          </a:p>
        </p:txBody>
      </p:sp>
      <p:sp>
        <p:nvSpPr>
          <p:cNvPr id="4" name="Footer Placeholder 3">
            <a:extLst>
              <a:ext uri="{FF2B5EF4-FFF2-40B4-BE49-F238E27FC236}">
                <a16:creationId xmlns:a16="http://schemas.microsoft.com/office/drawing/2014/main" id="{FC231991-0512-4363-BEC1-9F5FB2A4CF9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FB0BCDD-F844-4A3B-AFC4-D12972D0E38D}"/>
              </a:ext>
            </a:extLst>
          </p:cNvPr>
          <p:cNvSpPr>
            <a:spLocks noGrp="1"/>
          </p:cNvSpPr>
          <p:nvPr>
            <p:ph type="sldNum" sz="quarter" idx="12"/>
          </p:nvPr>
        </p:nvSpPr>
        <p:spPr/>
        <p:txBody>
          <a:bodyPr/>
          <a:lstStyle/>
          <a:p>
            <a:fld id="{2B49C5FF-F35B-42A8-986F-F5F50A539C6D}" type="slidenum">
              <a:rPr lang="en-US" smtClean="0"/>
              <a:t>‹#›</a:t>
            </a:fld>
            <a:endParaRPr lang="en-US"/>
          </a:p>
        </p:txBody>
      </p:sp>
    </p:spTree>
    <p:extLst>
      <p:ext uri="{BB962C8B-B14F-4D97-AF65-F5344CB8AC3E}">
        <p14:creationId xmlns:p14="http://schemas.microsoft.com/office/powerpoint/2010/main" val="6069373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22F588C-0B58-4656-A1BF-EEBC5FAFC90E}"/>
              </a:ext>
            </a:extLst>
          </p:cNvPr>
          <p:cNvSpPr>
            <a:spLocks noGrp="1"/>
          </p:cNvSpPr>
          <p:nvPr>
            <p:ph type="dt" sz="half" idx="10"/>
          </p:nvPr>
        </p:nvSpPr>
        <p:spPr/>
        <p:txBody>
          <a:bodyPr/>
          <a:lstStyle/>
          <a:p>
            <a:fld id="{2C8DE5C2-993C-4607-B26D-D4750998D4EC}" type="datetimeFigureOut">
              <a:rPr lang="en-US" smtClean="0"/>
              <a:t>4/22/2023</a:t>
            </a:fld>
            <a:endParaRPr lang="en-US"/>
          </a:p>
        </p:txBody>
      </p:sp>
      <p:sp>
        <p:nvSpPr>
          <p:cNvPr id="3" name="Footer Placeholder 2">
            <a:extLst>
              <a:ext uri="{FF2B5EF4-FFF2-40B4-BE49-F238E27FC236}">
                <a16:creationId xmlns:a16="http://schemas.microsoft.com/office/drawing/2014/main" id="{355D5C27-B9EB-4358-845D-80E984EFEF2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C80E9D9-71E6-4C4B-94D8-15A6D054D65F}"/>
              </a:ext>
            </a:extLst>
          </p:cNvPr>
          <p:cNvSpPr>
            <a:spLocks noGrp="1"/>
          </p:cNvSpPr>
          <p:nvPr>
            <p:ph type="sldNum" sz="quarter" idx="12"/>
          </p:nvPr>
        </p:nvSpPr>
        <p:spPr/>
        <p:txBody>
          <a:bodyPr/>
          <a:lstStyle/>
          <a:p>
            <a:fld id="{2B49C5FF-F35B-42A8-986F-F5F50A539C6D}" type="slidenum">
              <a:rPr lang="en-US" smtClean="0"/>
              <a:t>‹#›</a:t>
            </a:fld>
            <a:endParaRPr lang="en-US"/>
          </a:p>
        </p:txBody>
      </p:sp>
    </p:spTree>
    <p:extLst>
      <p:ext uri="{BB962C8B-B14F-4D97-AF65-F5344CB8AC3E}">
        <p14:creationId xmlns:p14="http://schemas.microsoft.com/office/powerpoint/2010/main" val="33700359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0D7AC6-3E96-4DF2-8B7B-8ED2ACA86CC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AD3594C-6116-4D70-8609-3B3AE3B064B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F40EF22-48F6-40F9-98DA-773AAB2C7BF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1D922F2-9898-4FAD-84C3-E54D1A2B9486}"/>
              </a:ext>
            </a:extLst>
          </p:cNvPr>
          <p:cNvSpPr>
            <a:spLocks noGrp="1"/>
          </p:cNvSpPr>
          <p:nvPr>
            <p:ph type="dt" sz="half" idx="10"/>
          </p:nvPr>
        </p:nvSpPr>
        <p:spPr/>
        <p:txBody>
          <a:bodyPr/>
          <a:lstStyle/>
          <a:p>
            <a:fld id="{2C8DE5C2-993C-4607-B26D-D4750998D4EC}" type="datetimeFigureOut">
              <a:rPr lang="en-US" smtClean="0"/>
              <a:t>4/22/2023</a:t>
            </a:fld>
            <a:endParaRPr lang="en-US"/>
          </a:p>
        </p:txBody>
      </p:sp>
      <p:sp>
        <p:nvSpPr>
          <p:cNvPr id="6" name="Footer Placeholder 5">
            <a:extLst>
              <a:ext uri="{FF2B5EF4-FFF2-40B4-BE49-F238E27FC236}">
                <a16:creationId xmlns:a16="http://schemas.microsoft.com/office/drawing/2014/main" id="{6804D9C0-1537-41C1-A2E0-B949FC8C46F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0394171-1D38-4BB1-B05F-4399CBF9FF1E}"/>
              </a:ext>
            </a:extLst>
          </p:cNvPr>
          <p:cNvSpPr>
            <a:spLocks noGrp="1"/>
          </p:cNvSpPr>
          <p:nvPr>
            <p:ph type="sldNum" sz="quarter" idx="12"/>
          </p:nvPr>
        </p:nvSpPr>
        <p:spPr/>
        <p:txBody>
          <a:bodyPr/>
          <a:lstStyle/>
          <a:p>
            <a:fld id="{2B49C5FF-F35B-42A8-986F-F5F50A539C6D}" type="slidenum">
              <a:rPr lang="en-US" smtClean="0"/>
              <a:t>‹#›</a:t>
            </a:fld>
            <a:endParaRPr lang="en-US"/>
          </a:p>
        </p:txBody>
      </p:sp>
    </p:spTree>
    <p:extLst>
      <p:ext uri="{BB962C8B-B14F-4D97-AF65-F5344CB8AC3E}">
        <p14:creationId xmlns:p14="http://schemas.microsoft.com/office/powerpoint/2010/main" val="32337341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23BF37-234B-4CDC-9355-274310AF9AF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298EEF5-627E-47C5-882D-E9FB795C495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DD119AF-0700-4DB2-B0C2-497AE7D4A9F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BA68593-5F9E-4E5A-BFEB-7B311DCF793B}"/>
              </a:ext>
            </a:extLst>
          </p:cNvPr>
          <p:cNvSpPr>
            <a:spLocks noGrp="1"/>
          </p:cNvSpPr>
          <p:nvPr>
            <p:ph type="dt" sz="half" idx="10"/>
          </p:nvPr>
        </p:nvSpPr>
        <p:spPr/>
        <p:txBody>
          <a:bodyPr/>
          <a:lstStyle/>
          <a:p>
            <a:fld id="{2C8DE5C2-993C-4607-B26D-D4750998D4EC}" type="datetimeFigureOut">
              <a:rPr lang="en-US" smtClean="0"/>
              <a:t>4/22/2023</a:t>
            </a:fld>
            <a:endParaRPr lang="en-US"/>
          </a:p>
        </p:txBody>
      </p:sp>
      <p:sp>
        <p:nvSpPr>
          <p:cNvPr id="6" name="Footer Placeholder 5">
            <a:extLst>
              <a:ext uri="{FF2B5EF4-FFF2-40B4-BE49-F238E27FC236}">
                <a16:creationId xmlns:a16="http://schemas.microsoft.com/office/drawing/2014/main" id="{62C7370B-15E1-4CB0-9B85-006578F16AB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5CC3140-5AF3-4C9C-93D5-9F57668CAEAA}"/>
              </a:ext>
            </a:extLst>
          </p:cNvPr>
          <p:cNvSpPr>
            <a:spLocks noGrp="1"/>
          </p:cNvSpPr>
          <p:nvPr>
            <p:ph type="sldNum" sz="quarter" idx="12"/>
          </p:nvPr>
        </p:nvSpPr>
        <p:spPr/>
        <p:txBody>
          <a:bodyPr/>
          <a:lstStyle/>
          <a:p>
            <a:fld id="{2B49C5FF-F35B-42A8-986F-F5F50A539C6D}" type="slidenum">
              <a:rPr lang="en-US" smtClean="0"/>
              <a:t>‹#›</a:t>
            </a:fld>
            <a:endParaRPr lang="en-US"/>
          </a:p>
        </p:txBody>
      </p:sp>
    </p:spTree>
    <p:extLst>
      <p:ext uri="{BB962C8B-B14F-4D97-AF65-F5344CB8AC3E}">
        <p14:creationId xmlns:p14="http://schemas.microsoft.com/office/powerpoint/2010/main" val="21265599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9710C75-A374-4D84-B806-79A414C181A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8ABAD88-B91C-434B-9792-00329962BB5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A9357FA-0154-4DB3-A3D3-332B7C5774D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C8DE5C2-993C-4607-B26D-D4750998D4EC}" type="datetimeFigureOut">
              <a:rPr lang="en-US" smtClean="0"/>
              <a:t>4/22/2023</a:t>
            </a:fld>
            <a:endParaRPr lang="en-US"/>
          </a:p>
        </p:txBody>
      </p:sp>
      <p:sp>
        <p:nvSpPr>
          <p:cNvPr id="5" name="Footer Placeholder 4">
            <a:extLst>
              <a:ext uri="{FF2B5EF4-FFF2-40B4-BE49-F238E27FC236}">
                <a16:creationId xmlns:a16="http://schemas.microsoft.com/office/drawing/2014/main" id="{C7963CCD-B113-4C4B-BE1E-21FEF9B8A5C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2A76117-D1BF-4D9D-A2E9-B4F402BA515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B49C5FF-F35B-42A8-986F-F5F50A539C6D}" type="slidenum">
              <a:rPr lang="en-US" smtClean="0"/>
              <a:t>‹#›</a:t>
            </a:fld>
            <a:endParaRPr lang="en-US"/>
          </a:p>
        </p:txBody>
      </p:sp>
    </p:spTree>
    <p:extLst>
      <p:ext uri="{BB962C8B-B14F-4D97-AF65-F5344CB8AC3E}">
        <p14:creationId xmlns:p14="http://schemas.microsoft.com/office/powerpoint/2010/main" val="120991096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4.emf"/><Relationship Id="rId1" Type="http://schemas.openxmlformats.org/officeDocument/2006/relationships/slideLayout" Target="../slideLayouts/slideLayout5.xml"/></Relationships>
</file>

<file path=ppt/slides/_rels/slide126.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5.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8" Type="http://schemas.openxmlformats.org/officeDocument/2006/relationships/tags" Target="../tags/tag8.xml"/><Relationship Id="rId3" Type="http://schemas.openxmlformats.org/officeDocument/2006/relationships/tags" Target="../tags/tag3.xml"/><Relationship Id="rId7" Type="http://schemas.openxmlformats.org/officeDocument/2006/relationships/tags" Target="../tags/tag7.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image" Target="../media/image13.tmp"/><Relationship Id="rId5" Type="http://schemas.openxmlformats.org/officeDocument/2006/relationships/tags" Target="../tags/tag5.xml"/><Relationship Id="rId10" Type="http://schemas.openxmlformats.org/officeDocument/2006/relationships/slideLayout" Target="../slideLayouts/slideLayout7.xml"/><Relationship Id="rId4" Type="http://schemas.openxmlformats.org/officeDocument/2006/relationships/tags" Target="../tags/tag4.xml"/><Relationship Id="rId9" Type="http://schemas.openxmlformats.org/officeDocument/2006/relationships/tags" Target="../tags/tag9.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8" Type="http://schemas.openxmlformats.org/officeDocument/2006/relationships/tags" Target="../tags/tag17.xml"/><Relationship Id="rId3" Type="http://schemas.openxmlformats.org/officeDocument/2006/relationships/tags" Target="../tags/tag12.xml"/><Relationship Id="rId7" Type="http://schemas.openxmlformats.org/officeDocument/2006/relationships/tags" Target="../tags/tag16.xml"/><Relationship Id="rId2" Type="http://schemas.openxmlformats.org/officeDocument/2006/relationships/tags" Target="../tags/tag11.xml"/><Relationship Id="rId1" Type="http://schemas.openxmlformats.org/officeDocument/2006/relationships/tags" Target="../tags/tag10.xml"/><Relationship Id="rId6" Type="http://schemas.openxmlformats.org/officeDocument/2006/relationships/tags" Target="../tags/tag15.xml"/><Relationship Id="rId11" Type="http://schemas.openxmlformats.org/officeDocument/2006/relationships/image" Target="../media/image13.tmp"/><Relationship Id="rId5" Type="http://schemas.openxmlformats.org/officeDocument/2006/relationships/tags" Target="../tags/tag14.xml"/><Relationship Id="rId10" Type="http://schemas.openxmlformats.org/officeDocument/2006/relationships/slideLayout" Target="../slideLayouts/slideLayout7.xml"/><Relationship Id="rId4" Type="http://schemas.openxmlformats.org/officeDocument/2006/relationships/tags" Target="../tags/tag13.xml"/><Relationship Id="rId9" Type="http://schemas.openxmlformats.org/officeDocument/2006/relationships/tags" Target="../tags/tag18.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8" Type="http://schemas.openxmlformats.org/officeDocument/2006/relationships/tags" Target="../tags/tag26.xml"/><Relationship Id="rId3" Type="http://schemas.openxmlformats.org/officeDocument/2006/relationships/tags" Target="../tags/tag21.xml"/><Relationship Id="rId7" Type="http://schemas.openxmlformats.org/officeDocument/2006/relationships/tags" Target="../tags/tag25.xml"/><Relationship Id="rId2" Type="http://schemas.openxmlformats.org/officeDocument/2006/relationships/tags" Target="../tags/tag20.xml"/><Relationship Id="rId1" Type="http://schemas.openxmlformats.org/officeDocument/2006/relationships/tags" Target="../tags/tag19.xml"/><Relationship Id="rId6" Type="http://schemas.openxmlformats.org/officeDocument/2006/relationships/tags" Target="../tags/tag24.xml"/><Relationship Id="rId11" Type="http://schemas.openxmlformats.org/officeDocument/2006/relationships/image" Target="../media/image13.tmp"/><Relationship Id="rId5" Type="http://schemas.openxmlformats.org/officeDocument/2006/relationships/tags" Target="../tags/tag23.xml"/><Relationship Id="rId10" Type="http://schemas.openxmlformats.org/officeDocument/2006/relationships/slideLayout" Target="../slideLayouts/slideLayout7.xml"/><Relationship Id="rId4" Type="http://schemas.openxmlformats.org/officeDocument/2006/relationships/tags" Target="../tags/tag22.xml"/><Relationship Id="rId9" Type="http://schemas.openxmlformats.org/officeDocument/2006/relationships/tags" Target="../tags/tag2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8" Type="http://schemas.openxmlformats.org/officeDocument/2006/relationships/tags" Target="../tags/tag35.xml"/><Relationship Id="rId3" Type="http://schemas.openxmlformats.org/officeDocument/2006/relationships/tags" Target="../tags/tag30.xml"/><Relationship Id="rId7" Type="http://schemas.openxmlformats.org/officeDocument/2006/relationships/tags" Target="../tags/tag34.xml"/><Relationship Id="rId2" Type="http://schemas.openxmlformats.org/officeDocument/2006/relationships/tags" Target="../tags/tag29.xml"/><Relationship Id="rId1" Type="http://schemas.openxmlformats.org/officeDocument/2006/relationships/tags" Target="../tags/tag28.xml"/><Relationship Id="rId6" Type="http://schemas.openxmlformats.org/officeDocument/2006/relationships/tags" Target="../tags/tag33.xml"/><Relationship Id="rId11" Type="http://schemas.openxmlformats.org/officeDocument/2006/relationships/image" Target="../media/image13.tmp"/><Relationship Id="rId5" Type="http://schemas.openxmlformats.org/officeDocument/2006/relationships/tags" Target="../tags/tag32.xml"/><Relationship Id="rId10" Type="http://schemas.openxmlformats.org/officeDocument/2006/relationships/slideLayout" Target="../slideLayouts/slideLayout7.xml"/><Relationship Id="rId4" Type="http://schemas.openxmlformats.org/officeDocument/2006/relationships/tags" Target="../tags/tag31.xml"/><Relationship Id="rId9" Type="http://schemas.openxmlformats.org/officeDocument/2006/relationships/tags" Target="../tags/tag3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5255" y="1390270"/>
            <a:ext cx="9144000" cy="1790700"/>
          </a:xfrm>
        </p:spPr>
        <p:txBody>
          <a:bodyPr>
            <a:noAutofit/>
          </a:bodyPr>
          <a:lstStyle/>
          <a:p>
            <a:r>
              <a:rPr lang="en-US" sz="6600" dirty="0"/>
              <a:t>COMP3017 </a:t>
            </a:r>
            <a:br>
              <a:rPr lang="en-US" sz="4950" dirty="0"/>
            </a:br>
            <a:r>
              <a:rPr lang="en-US" sz="4950" dirty="0"/>
              <a:t>Service Computing</a:t>
            </a:r>
            <a:endParaRPr lang="en-US" sz="3300" dirty="0"/>
          </a:p>
        </p:txBody>
      </p:sp>
    </p:spTree>
    <p:extLst>
      <p:ext uri="{BB962C8B-B14F-4D97-AF65-F5344CB8AC3E}">
        <p14:creationId xmlns:p14="http://schemas.microsoft.com/office/powerpoint/2010/main" val="2095625447"/>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EAI using SOAP</a:t>
            </a: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21649" y="1721199"/>
            <a:ext cx="7153730" cy="43229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6910446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GB" dirty="0"/>
              <a:t>Business Process</a:t>
            </a:r>
          </a:p>
        </p:txBody>
      </p:sp>
      <p:sp>
        <p:nvSpPr>
          <p:cNvPr id="3" name="内容占位符 2"/>
          <p:cNvSpPr>
            <a:spLocks noGrp="1"/>
          </p:cNvSpPr>
          <p:nvPr>
            <p:ph idx="1"/>
          </p:nvPr>
        </p:nvSpPr>
        <p:spPr/>
        <p:txBody>
          <a:bodyPr>
            <a:normAutofit/>
          </a:bodyPr>
          <a:lstStyle/>
          <a:p>
            <a:r>
              <a:rPr lang="en-GB" dirty="0"/>
              <a:t>Business companies are driven by underlying business processes</a:t>
            </a:r>
          </a:p>
          <a:p>
            <a:r>
              <a:rPr lang="en-GB" dirty="0"/>
              <a:t>Business process is a set of activities that are coordinated to achieve a certain business goal. </a:t>
            </a:r>
          </a:p>
          <a:p>
            <a:r>
              <a:rPr lang="en-GB" dirty="0"/>
              <a:t>Business process is a structured and measurable set of activities that consume certain resources and are designed to produce the specified output for a particular business requirement.</a:t>
            </a:r>
          </a:p>
        </p:txBody>
      </p:sp>
    </p:spTree>
    <p:extLst>
      <p:ext uri="{BB962C8B-B14F-4D97-AF65-F5344CB8AC3E}">
        <p14:creationId xmlns:p14="http://schemas.microsoft.com/office/powerpoint/2010/main" val="720294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A1DB7F-FE88-48EE-98C6-7E6E35E87705}"/>
              </a:ext>
            </a:extLst>
          </p:cNvPr>
          <p:cNvSpPr>
            <a:spLocks noGrp="1"/>
          </p:cNvSpPr>
          <p:nvPr>
            <p:ph type="title"/>
          </p:nvPr>
        </p:nvSpPr>
        <p:spPr/>
        <p:txBody>
          <a:bodyPr/>
          <a:lstStyle/>
          <a:p>
            <a:r>
              <a:rPr lang="en-GB" dirty="0"/>
              <a:t>Motivation - ENABLE FLEXIBLE, FEDERATED BUSINESS PROCESSES</a:t>
            </a:r>
            <a:endParaRPr lang="en-US" dirty="0"/>
          </a:p>
        </p:txBody>
      </p:sp>
      <p:sp>
        <p:nvSpPr>
          <p:cNvPr id="3" name="Content Placeholder 2">
            <a:extLst>
              <a:ext uri="{FF2B5EF4-FFF2-40B4-BE49-F238E27FC236}">
                <a16:creationId xmlns:a16="http://schemas.microsoft.com/office/drawing/2014/main" id="{FF7DFF14-9440-455E-A057-D9304EA14991}"/>
              </a:ext>
            </a:extLst>
          </p:cNvPr>
          <p:cNvSpPr>
            <a:spLocks noGrp="1"/>
          </p:cNvSpPr>
          <p:nvPr>
            <p:ph idx="1"/>
          </p:nvPr>
        </p:nvSpPr>
        <p:spPr>
          <a:xfrm>
            <a:off x="838200" y="1825625"/>
            <a:ext cx="3491204" cy="4351338"/>
          </a:xfrm>
        </p:spPr>
        <p:txBody>
          <a:bodyPr/>
          <a:lstStyle/>
          <a:p>
            <a:r>
              <a:rPr lang="en-US" dirty="0"/>
              <a:t>Enable flexible, federated business processes</a:t>
            </a:r>
          </a:p>
        </p:txBody>
      </p:sp>
      <p:pic>
        <p:nvPicPr>
          <p:cNvPr id="4" name="Picture 3">
            <a:extLst>
              <a:ext uri="{FF2B5EF4-FFF2-40B4-BE49-F238E27FC236}">
                <a16:creationId xmlns:a16="http://schemas.microsoft.com/office/drawing/2014/main" id="{EEADFDE7-EAFE-4A08-923C-30CC4941F4D1}"/>
              </a:ext>
            </a:extLst>
          </p:cNvPr>
          <p:cNvPicPr>
            <a:picLocks noChangeAspect="1"/>
          </p:cNvPicPr>
          <p:nvPr/>
        </p:nvPicPr>
        <p:blipFill>
          <a:blip r:embed="rId2"/>
          <a:stretch>
            <a:fillRect/>
          </a:stretch>
        </p:blipFill>
        <p:spPr>
          <a:xfrm>
            <a:off x="4247613" y="1557861"/>
            <a:ext cx="7858305" cy="5188171"/>
          </a:xfrm>
          <a:prstGeom prst="rect">
            <a:avLst/>
          </a:prstGeom>
        </p:spPr>
      </p:pic>
    </p:spTree>
    <p:extLst>
      <p:ext uri="{BB962C8B-B14F-4D97-AF65-F5344CB8AC3E}">
        <p14:creationId xmlns:p14="http://schemas.microsoft.com/office/powerpoint/2010/main" val="372385541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GB" dirty="0"/>
              <a:t>What is BPEL?</a:t>
            </a:r>
          </a:p>
        </p:txBody>
      </p:sp>
      <p:sp>
        <p:nvSpPr>
          <p:cNvPr id="3" name="内容占位符 2"/>
          <p:cNvSpPr>
            <a:spLocks noGrp="1"/>
          </p:cNvSpPr>
          <p:nvPr>
            <p:ph idx="1"/>
          </p:nvPr>
        </p:nvSpPr>
        <p:spPr/>
        <p:txBody>
          <a:bodyPr>
            <a:normAutofit/>
          </a:bodyPr>
          <a:lstStyle/>
          <a:p>
            <a:r>
              <a:rPr lang="en-GB" sz="4000" dirty="0"/>
              <a:t>The </a:t>
            </a:r>
            <a:r>
              <a:rPr lang="en-GB" sz="4000" dirty="0">
                <a:solidFill>
                  <a:srgbClr val="00B050"/>
                </a:solidFill>
              </a:rPr>
              <a:t>B</a:t>
            </a:r>
            <a:r>
              <a:rPr lang="en-GB" sz="4000" dirty="0"/>
              <a:t>usiness </a:t>
            </a:r>
            <a:r>
              <a:rPr lang="en-GB" sz="4000" dirty="0">
                <a:solidFill>
                  <a:srgbClr val="00B050"/>
                </a:solidFill>
              </a:rPr>
              <a:t>P</a:t>
            </a:r>
            <a:r>
              <a:rPr lang="en-GB" sz="4000" dirty="0"/>
              <a:t>rocess </a:t>
            </a:r>
            <a:r>
              <a:rPr lang="en-GB" sz="4000" dirty="0">
                <a:solidFill>
                  <a:srgbClr val="00B050"/>
                </a:solidFill>
              </a:rPr>
              <a:t>E</a:t>
            </a:r>
            <a:r>
              <a:rPr lang="en-GB" sz="4000" dirty="0"/>
              <a:t>xecution </a:t>
            </a:r>
            <a:r>
              <a:rPr lang="en-GB" sz="4000" dirty="0">
                <a:solidFill>
                  <a:srgbClr val="00B050"/>
                </a:solidFill>
              </a:rPr>
              <a:t>L</a:t>
            </a:r>
            <a:r>
              <a:rPr lang="en-GB" sz="4000" dirty="0"/>
              <a:t>anguage for Web Services is such a flow representation developed to facilitate coordination of Web services into a comprehensive business process.</a:t>
            </a:r>
          </a:p>
          <a:p>
            <a:r>
              <a:rPr lang="en-GB" sz="4000" dirty="0"/>
              <a:t>In short: BPEL is a business process language that can be used to represent composite services. </a:t>
            </a:r>
          </a:p>
        </p:txBody>
      </p:sp>
    </p:spTree>
    <p:extLst>
      <p:ext uri="{BB962C8B-B14F-4D97-AF65-F5344CB8AC3E}">
        <p14:creationId xmlns:p14="http://schemas.microsoft.com/office/powerpoint/2010/main" val="2790205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GB" dirty="0" err="1"/>
              <a:t>OrderService</a:t>
            </a:r>
            <a:r>
              <a:rPr lang="en-GB" dirty="0"/>
              <a:t> business process example</a:t>
            </a:r>
          </a:p>
        </p:txBody>
      </p:sp>
      <p:sp>
        <p:nvSpPr>
          <p:cNvPr id="5" name="内容占位符 4"/>
          <p:cNvSpPr>
            <a:spLocks noGrp="1"/>
          </p:cNvSpPr>
          <p:nvPr>
            <p:ph idx="1"/>
          </p:nvPr>
        </p:nvSpPr>
        <p:spPr>
          <a:xfrm>
            <a:off x="838200" y="1825625"/>
            <a:ext cx="4866861" cy="4351338"/>
          </a:xfrm>
        </p:spPr>
        <p:txBody>
          <a:bodyPr>
            <a:normAutofit fontScale="77500" lnSpcReduction="20000"/>
          </a:bodyPr>
          <a:lstStyle/>
          <a:p>
            <a:r>
              <a:rPr lang="en-GB" dirty="0"/>
              <a:t>The customer calls the </a:t>
            </a:r>
            <a:r>
              <a:rPr lang="en-GB" i="1" dirty="0" err="1"/>
              <a:t>submitPO</a:t>
            </a:r>
            <a:r>
              <a:rPr lang="en-GB" i="1" dirty="0"/>
              <a:t> </a:t>
            </a:r>
            <a:r>
              <a:rPr lang="en-GB" dirty="0"/>
              <a:t>operation with a message </a:t>
            </a:r>
            <a:r>
              <a:rPr lang="en-GB" i="1" dirty="0" err="1"/>
              <a:t>PurchaseOrderMessage</a:t>
            </a:r>
            <a:r>
              <a:rPr lang="en-GB" dirty="0"/>
              <a:t>;</a:t>
            </a:r>
          </a:p>
          <a:p>
            <a:r>
              <a:rPr lang="en-GB" dirty="0"/>
              <a:t>The supplier calls the </a:t>
            </a:r>
            <a:r>
              <a:rPr lang="en-GB" i="1" dirty="0" err="1"/>
              <a:t>submitPayment</a:t>
            </a:r>
            <a:r>
              <a:rPr lang="en-GB" i="1" dirty="0"/>
              <a:t> </a:t>
            </a:r>
            <a:r>
              <a:rPr lang="en-GB" dirty="0"/>
              <a:t>operation with a message </a:t>
            </a:r>
            <a:r>
              <a:rPr lang="en-GB" i="1" dirty="0" err="1"/>
              <a:t>paymentRequestMessage</a:t>
            </a:r>
            <a:r>
              <a:rPr lang="en-GB" i="1" dirty="0"/>
              <a:t> </a:t>
            </a:r>
            <a:r>
              <a:rPr lang="en-GB" dirty="0"/>
              <a:t>and receives a message </a:t>
            </a:r>
            <a:r>
              <a:rPr lang="en-GB" i="1" dirty="0" err="1"/>
              <a:t>paymentResponseMessage</a:t>
            </a:r>
            <a:r>
              <a:rPr lang="en-GB" dirty="0"/>
              <a:t>; </a:t>
            </a:r>
          </a:p>
          <a:p>
            <a:r>
              <a:rPr lang="en-GB" dirty="0"/>
              <a:t>The supplier calls the </a:t>
            </a:r>
            <a:r>
              <a:rPr lang="en-GB" i="1" dirty="0" err="1"/>
              <a:t>submitShipping</a:t>
            </a:r>
            <a:r>
              <a:rPr lang="en-GB" i="1" dirty="0"/>
              <a:t> </a:t>
            </a:r>
            <a:r>
              <a:rPr lang="en-GB" dirty="0"/>
              <a:t>operation with a message </a:t>
            </a:r>
            <a:r>
              <a:rPr lang="en-GB" i="1" dirty="0" err="1"/>
              <a:t>shippingRequestMessage</a:t>
            </a:r>
            <a:r>
              <a:rPr lang="en-GB" i="1" dirty="0"/>
              <a:t> </a:t>
            </a:r>
            <a:r>
              <a:rPr lang="en-GB" dirty="0"/>
              <a:t>and receives a message </a:t>
            </a:r>
            <a:r>
              <a:rPr lang="en-GB" i="1" dirty="0" err="1"/>
              <a:t>shippingResponseMessage</a:t>
            </a:r>
            <a:r>
              <a:rPr lang="en-GB" dirty="0"/>
              <a:t>; </a:t>
            </a:r>
          </a:p>
          <a:p>
            <a:r>
              <a:rPr lang="en-GB" dirty="0"/>
              <a:t>The supplier returns to the customer a message </a:t>
            </a:r>
            <a:r>
              <a:rPr lang="en-GB" i="1" dirty="0" err="1"/>
              <a:t>ResultMessage</a:t>
            </a:r>
            <a:r>
              <a:rPr lang="en-GB" dirty="0"/>
              <a:t>.</a:t>
            </a:r>
          </a:p>
        </p:txBody>
      </p:sp>
      <p:pic>
        <p:nvPicPr>
          <p:cNvPr id="2" name="图片 1"/>
          <p:cNvPicPr>
            <a:picLocks noChangeAspect="1"/>
          </p:cNvPicPr>
          <p:nvPr/>
        </p:nvPicPr>
        <p:blipFill>
          <a:blip r:embed="rId2"/>
          <a:stretch>
            <a:fillRect/>
          </a:stretch>
        </p:blipFill>
        <p:spPr>
          <a:xfrm>
            <a:off x="5458570" y="1690689"/>
            <a:ext cx="6257972" cy="3259896"/>
          </a:xfrm>
          <a:prstGeom prst="rect">
            <a:avLst/>
          </a:prstGeom>
        </p:spPr>
      </p:pic>
    </p:spTree>
    <p:extLst>
      <p:ext uri="{BB962C8B-B14F-4D97-AF65-F5344CB8AC3E}">
        <p14:creationId xmlns:p14="http://schemas.microsoft.com/office/powerpoint/2010/main" val="2463435418"/>
      </p:ext>
    </p:extLst>
  </p:cSld>
  <p:clrMapOvr>
    <a:masterClrMapping/>
  </p:clrMapOvr>
  <p:transition advTm="130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GB" dirty="0"/>
              <a:t>BPEL definition sections</a:t>
            </a:r>
          </a:p>
        </p:txBody>
      </p:sp>
      <p:sp>
        <p:nvSpPr>
          <p:cNvPr id="3" name="内容占位符 2"/>
          <p:cNvSpPr>
            <a:spLocks noGrp="1"/>
          </p:cNvSpPr>
          <p:nvPr>
            <p:ph idx="1"/>
          </p:nvPr>
        </p:nvSpPr>
        <p:spPr/>
        <p:txBody>
          <a:bodyPr>
            <a:normAutofit/>
          </a:bodyPr>
          <a:lstStyle/>
          <a:p>
            <a:r>
              <a:rPr lang="en-GB" sz="4000" dirty="0"/>
              <a:t>Partner link definition</a:t>
            </a:r>
          </a:p>
          <a:p>
            <a:r>
              <a:rPr lang="en-GB" sz="4000" dirty="0"/>
              <a:t>Variables</a:t>
            </a:r>
          </a:p>
          <a:p>
            <a:r>
              <a:rPr lang="en-GB" sz="4000" dirty="0"/>
              <a:t>Process definition</a:t>
            </a:r>
          </a:p>
          <a:p>
            <a:endParaRPr lang="en-GB" sz="4000" dirty="0"/>
          </a:p>
          <a:p>
            <a:endParaRPr lang="en-GB" sz="4000" dirty="0"/>
          </a:p>
        </p:txBody>
      </p:sp>
    </p:spTree>
    <p:extLst>
      <p:ext uri="{BB962C8B-B14F-4D97-AF65-F5344CB8AC3E}">
        <p14:creationId xmlns:p14="http://schemas.microsoft.com/office/powerpoint/2010/main" val="230317628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GB" dirty="0"/>
              <a:t>An example BPEL definition for a business order process</a:t>
            </a:r>
          </a:p>
        </p:txBody>
      </p:sp>
      <p:pic>
        <p:nvPicPr>
          <p:cNvPr id="4" name="图片 3"/>
          <p:cNvPicPr>
            <a:picLocks noChangeAspect="1"/>
          </p:cNvPicPr>
          <p:nvPr/>
        </p:nvPicPr>
        <p:blipFill>
          <a:blip r:embed="rId2"/>
          <a:stretch>
            <a:fillRect/>
          </a:stretch>
        </p:blipFill>
        <p:spPr>
          <a:xfrm>
            <a:off x="1382840" y="1825625"/>
            <a:ext cx="9315001" cy="4697667"/>
          </a:xfrm>
          <a:prstGeom prst="rect">
            <a:avLst/>
          </a:prstGeom>
        </p:spPr>
      </p:pic>
    </p:spTree>
    <p:extLst>
      <p:ext uri="{BB962C8B-B14F-4D97-AF65-F5344CB8AC3E}">
        <p14:creationId xmlns:p14="http://schemas.microsoft.com/office/powerpoint/2010/main" val="142092553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GB" dirty="0"/>
              <a:t>An example BPEL definition for a business order process</a:t>
            </a:r>
          </a:p>
        </p:txBody>
      </p:sp>
      <p:pic>
        <p:nvPicPr>
          <p:cNvPr id="4" name="图片 3"/>
          <p:cNvPicPr>
            <a:picLocks noChangeAspect="1"/>
          </p:cNvPicPr>
          <p:nvPr/>
        </p:nvPicPr>
        <p:blipFill>
          <a:blip r:embed="rId2"/>
          <a:stretch>
            <a:fillRect/>
          </a:stretch>
        </p:blipFill>
        <p:spPr>
          <a:xfrm>
            <a:off x="1382840" y="1825625"/>
            <a:ext cx="9315001" cy="4697667"/>
          </a:xfrm>
          <a:prstGeom prst="rect">
            <a:avLst/>
          </a:prstGeom>
        </p:spPr>
      </p:pic>
      <p:sp>
        <p:nvSpPr>
          <p:cNvPr id="5" name="椭圆 4">
            <a:extLst>
              <a:ext uri="{FF2B5EF4-FFF2-40B4-BE49-F238E27FC236}">
                <a16:creationId xmlns:a16="http://schemas.microsoft.com/office/drawing/2014/main" id="{B3B268DA-64F6-4AEE-8FA4-C6AC0C0119A3}"/>
              </a:ext>
            </a:extLst>
          </p:cNvPr>
          <p:cNvSpPr/>
          <p:nvPr/>
        </p:nvSpPr>
        <p:spPr>
          <a:xfrm>
            <a:off x="4177363" y="3402531"/>
            <a:ext cx="2252312" cy="478858"/>
          </a:xfrm>
          <a:prstGeom prst="ellipse">
            <a:avLst/>
          </a:prstGeom>
          <a:solidFill>
            <a:srgbClr val="FFC000">
              <a:alpha val="3098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
        <p:nvSpPr>
          <p:cNvPr id="6" name="椭圆 5">
            <a:extLst>
              <a:ext uri="{FF2B5EF4-FFF2-40B4-BE49-F238E27FC236}">
                <a16:creationId xmlns:a16="http://schemas.microsoft.com/office/drawing/2014/main" id="{519D47FB-0BF6-4E48-9650-DFCFA6EEF4F1}"/>
              </a:ext>
            </a:extLst>
          </p:cNvPr>
          <p:cNvSpPr/>
          <p:nvPr/>
        </p:nvSpPr>
        <p:spPr>
          <a:xfrm>
            <a:off x="4012129" y="4093114"/>
            <a:ext cx="2252312" cy="478858"/>
          </a:xfrm>
          <a:prstGeom prst="ellipse">
            <a:avLst/>
          </a:prstGeom>
          <a:solidFill>
            <a:srgbClr val="FFC000">
              <a:alpha val="3098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
        <p:nvSpPr>
          <p:cNvPr id="7" name="椭圆 6">
            <a:extLst>
              <a:ext uri="{FF2B5EF4-FFF2-40B4-BE49-F238E27FC236}">
                <a16:creationId xmlns:a16="http://schemas.microsoft.com/office/drawing/2014/main" id="{04B81222-88B4-46BA-9C55-476EB99A420B}"/>
              </a:ext>
            </a:extLst>
          </p:cNvPr>
          <p:cNvSpPr/>
          <p:nvPr/>
        </p:nvSpPr>
        <p:spPr>
          <a:xfrm>
            <a:off x="4177363" y="5138647"/>
            <a:ext cx="2252312" cy="478858"/>
          </a:xfrm>
          <a:prstGeom prst="ellipse">
            <a:avLst/>
          </a:prstGeom>
          <a:solidFill>
            <a:srgbClr val="FFC000">
              <a:alpha val="3098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Tree>
    <p:extLst>
      <p:ext uri="{BB962C8B-B14F-4D97-AF65-F5344CB8AC3E}">
        <p14:creationId xmlns:p14="http://schemas.microsoft.com/office/powerpoint/2010/main" val="359602155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GB" dirty="0"/>
              <a:t>An example BPEL definition for a business order process</a:t>
            </a:r>
          </a:p>
        </p:txBody>
      </p:sp>
      <p:pic>
        <p:nvPicPr>
          <p:cNvPr id="4" name="图片 3"/>
          <p:cNvPicPr>
            <a:picLocks noChangeAspect="1"/>
          </p:cNvPicPr>
          <p:nvPr/>
        </p:nvPicPr>
        <p:blipFill>
          <a:blip r:embed="rId2"/>
          <a:stretch>
            <a:fillRect/>
          </a:stretch>
        </p:blipFill>
        <p:spPr>
          <a:xfrm>
            <a:off x="1382840" y="1825625"/>
            <a:ext cx="9315001" cy="4697667"/>
          </a:xfrm>
          <a:prstGeom prst="rect">
            <a:avLst/>
          </a:prstGeom>
        </p:spPr>
      </p:pic>
      <p:sp>
        <p:nvSpPr>
          <p:cNvPr id="5" name="椭圆 4">
            <a:extLst>
              <a:ext uri="{FF2B5EF4-FFF2-40B4-BE49-F238E27FC236}">
                <a16:creationId xmlns:a16="http://schemas.microsoft.com/office/drawing/2014/main" id="{B3B268DA-64F6-4AEE-8FA4-C6AC0C0119A3}"/>
              </a:ext>
            </a:extLst>
          </p:cNvPr>
          <p:cNvSpPr/>
          <p:nvPr/>
        </p:nvSpPr>
        <p:spPr>
          <a:xfrm>
            <a:off x="3696099" y="3936733"/>
            <a:ext cx="4331369" cy="368188"/>
          </a:xfrm>
          <a:prstGeom prst="ellipse">
            <a:avLst/>
          </a:prstGeom>
          <a:solidFill>
            <a:srgbClr val="FFC000">
              <a:alpha val="3098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
        <p:nvSpPr>
          <p:cNvPr id="6" name="椭圆 5">
            <a:extLst>
              <a:ext uri="{FF2B5EF4-FFF2-40B4-BE49-F238E27FC236}">
                <a16:creationId xmlns:a16="http://schemas.microsoft.com/office/drawing/2014/main" id="{519D47FB-0BF6-4E48-9650-DFCFA6EEF4F1}"/>
              </a:ext>
            </a:extLst>
          </p:cNvPr>
          <p:cNvSpPr/>
          <p:nvPr/>
        </p:nvSpPr>
        <p:spPr>
          <a:xfrm>
            <a:off x="4581623" y="4701710"/>
            <a:ext cx="4331369" cy="529318"/>
          </a:xfrm>
          <a:prstGeom prst="ellipse">
            <a:avLst/>
          </a:prstGeom>
          <a:solidFill>
            <a:srgbClr val="FFC000">
              <a:alpha val="3098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
        <p:nvSpPr>
          <p:cNvPr id="7" name="椭圆 6">
            <a:extLst>
              <a:ext uri="{FF2B5EF4-FFF2-40B4-BE49-F238E27FC236}">
                <a16:creationId xmlns:a16="http://schemas.microsoft.com/office/drawing/2014/main" id="{04B81222-88B4-46BA-9C55-476EB99A420B}"/>
              </a:ext>
            </a:extLst>
          </p:cNvPr>
          <p:cNvSpPr/>
          <p:nvPr/>
        </p:nvSpPr>
        <p:spPr>
          <a:xfrm>
            <a:off x="4668251" y="5577357"/>
            <a:ext cx="4090738" cy="599606"/>
          </a:xfrm>
          <a:prstGeom prst="ellipse">
            <a:avLst/>
          </a:prstGeom>
          <a:solidFill>
            <a:srgbClr val="FFC000">
              <a:alpha val="3098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Tree>
    <p:extLst>
      <p:ext uri="{BB962C8B-B14F-4D97-AF65-F5344CB8AC3E}">
        <p14:creationId xmlns:p14="http://schemas.microsoft.com/office/powerpoint/2010/main" val="305869581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GB" dirty="0"/>
              <a:t>Partner link definition section</a:t>
            </a:r>
          </a:p>
        </p:txBody>
      </p:sp>
      <p:sp>
        <p:nvSpPr>
          <p:cNvPr id="3" name="内容占位符 2"/>
          <p:cNvSpPr>
            <a:spLocks noGrp="1"/>
          </p:cNvSpPr>
          <p:nvPr>
            <p:ph idx="1"/>
          </p:nvPr>
        </p:nvSpPr>
        <p:spPr/>
        <p:txBody>
          <a:bodyPr>
            <a:normAutofit fontScale="92500" lnSpcReduction="10000"/>
          </a:bodyPr>
          <a:lstStyle/>
          <a:p>
            <a:r>
              <a:rPr lang="en-GB" dirty="0"/>
              <a:t>Involved business parties are grouped by a tag </a:t>
            </a:r>
            <a:r>
              <a:rPr lang="en-GB" i="1" dirty="0" err="1"/>
              <a:t>partnerLinks</a:t>
            </a:r>
            <a:endParaRPr lang="en-GB" dirty="0"/>
          </a:p>
          <a:p>
            <a:r>
              <a:rPr lang="en-GB" dirty="0"/>
              <a:t>Each partner link is characterized by a tag </a:t>
            </a:r>
            <a:r>
              <a:rPr lang="en-GB" i="1" dirty="0" err="1"/>
              <a:t>partnerLink</a:t>
            </a:r>
            <a:r>
              <a:rPr lang="en-GB" dirty="0"/>
              <a:t>. </a:t>
            </a:r>
          </a:p>
          <a:p>
            <a:r>
              <a:rPr lang="en-GB" dirty="0"/>
              <a:t>Three partner links are defined: </a:t>
            </a:r>
            <a:r>
              <a:rPr lang="en-GB" i="1" dirty="0"/>
              <a:t>purchasing</a:t>
            </a:r>
            <a:r>
              <a:rPr lang="en-GB" dirty="0"/>
              <a:t>, </a:t>
            </a:r>
            <a:r>
              <a:rPr lang="en-GB" i="1" dirty="0"/>
              <a:t>payment</a:t>
            </a:r>
            <a:r>
              <a:rPr lang="en-GB" dirty="0"/>
              <a:t>, and </a:t>
            </a:r>
            <a:r>
              <a:rPr lang="en-GB" i="1" dirty="0"/>
              <a:t>shipping</a:t>
            </a:r>
            <a:r>
              <a:rPr lang="en-GB" dirty="0"/>
              <a:t>. </a:t>
            </a:r>
          </a:p>
          <a:p>
            <a:r>
              <a:rPr lang="en-GB" dirty="0"/>
              <a:t>The </a:t>
            </a:r>
            <a:r>
              <a:rPr lang="en-GB" dirty="0" err="1"/>
              <a:t>myRole</a:t>
            </a:r>
            <a:r>
              <a:rPr lang="en-GB" dirty="0"/>
              <a:t>/</a:t>
            </a:r>
            <a:r>
              <a:rPr lang="en-GB" dirty="0" err="1"/>
              <a:t>partnerRole</a:t>
            </a:r>
            <a:r>
              <a:rPr lang="en-GB" dirty="0"/>
              <a:t> attribute of a partner specifies how the partner and the process interact given the </a:t>
            </a:r>
            <a:r>
              <a:rPr lang="en-GB" i="1" dirty="0" err="1"/>
              <a:t>partnerLinkType</a:t>
            </a:r>
            <a:r>
              <a:rPr lang="en-GB" dirty="0"/>
              <a:t>. </a:t>
            </a:r>
          </a:p>
          <a:p>
            <a:pPr lvl="1"/>
            <a:r>
              <a:rPr lang="en-GB" dirty="0"/>
              <a:t>The </a:t>
            </a:r>
            <a:r>
              <a:rPr lang="en-GB" i="1" dirty="0" err="1"/>
              <a:t>myRole</a:t>
            </a:r>
            <a:r>
              <a:rPr lang="en-GB" i="1" dirty="0"/>
              <a:t> </a:t>
            </a:r>
            <a:r>
              <a:rPr lang="en-GB" dirty="0"/>
              <a:t>attribute refers to the role in the </a:t>
            </a:r>
            <a:r>
              <a:rPr lang="en-GB" dirty="0" err="1"/>
              <a:t>serviceLinkType</a:t>
            </a:r>
            <a:r>
              <a:rPr lang="en-GB" dirty="0"/>
              <a:t> that the process will play</a:t>
            </a:r>
          </a:p>
          <a:p>
            <a:pPr lvl="1"/>
            <a:r>
              <a:rPr lang="en-GB" dirty="0"/>
              <a:t>The </a:t>
            </a:r>
            <a:r>
              <a:rPr lang="en-GB" i="1" dirty="0" err="1"/>
              <a:t>partnerRole</a:t>
            </a:r>
            <a:r>
              <a:rPr lang="en-GB" i="1" dirty="0"/>
              <a:t> </a:t>
            </a:r>
            <a:r>
              <a:rPr lang="en-GB" dirty="0"/>
              <a:t>specifies the role that the partner will play </a:t>
            </a:r>
          </a:p>
          <a:p>
            <a:pPr lvl="1"/>
            <a:r>
              <a:rPr lang="en-GB" dirty="0"/>
              <a:t>In our example: for the partner </a:t>
            </a:r>
            <a:r>
              <a:rPr lang="en-GB" i="1" dirty="0"/>
              <a:t>payment, </a:t>
            </a:r>
            <a:r>
              <a:rPr lang="en-GB" dirty="0"/>
              <a:t>the supplier acts as a </a:t>
            </a:r>
            <a:r>
              <a:rPr lang="en-GB" i="1" dirty="0" err="1"/>
              <a:t>paymentRequestor</a:t>
            </a:r>
            <a:r>
              <a:rPr lang="en-GB" i="1" dirty="0"/>
              <a:t> </a:t>
            </a:r>
            <a:r>
              <a:rPr lang="en-GB" dirty="0"/>
              <a:t>and the payment service provider offers the service; for the partner </a:t>
            </a:r>
            <a:r>
              <a:rPr lang="en-GB" i="1" dirty="0"/>
              <a:t>shipping, </a:t>
            </a:r>
            <a:r>
              <a:rPr lang="en-GB" dirty="0"/>
              <a:t>the supplier acts as a </a:t>
            </a:r>
            <a:r>
              <a:rPr lang="en-GB" i="1" dirty="0" err="1"/>
              <a:t>shippingRequestor</a:t>
            </a:r>
            <a:r>
              <a:rPr lang="en-GB" i="1" dirty="0"/>
              <a:t> </a:t>
            </a:r>
            <a:r>
              <a:rPr lang="en-GB" dirty="0"/>
              <a:t>and the shipping service provider offers the service.</a:t>
            </a:r>
          </a:p>
        </p:txBody>
      </p:sp>
    </p:spTree>
    <p:extLst>
      <p:ext uri="{BB962C8B-B14F-4D97-AF65-F5344CB8AC3E}">
        <p14:creationId xmlns:p14="http://schemas.microsoft.com/office/powerpoint/2010/main" val="292232688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GB" dirty="0"/>
              <a:t>Cont.</a:t>
            </a:r>
          </a:p>
        </p:txBody>
      </p:sp>
      <p:pic>
        <p:nvPicPr>
          <p:cNvPr id="4" name="图片 3"/>
          <p:cNvPicPr>
            <a:picLocks noChangeAspect="1"/>
          </p:cNvPicPr>
          <p:nvPr/>
        </p:nvPicPr>
        <p:blipFill>
          <a:blip r:embed="rId2"/>
          <a:stretch>
            <a:fillRect/>
          </a:stretch>
        </p:blipFill>
        <p:spPr>
          <a:xfrm>
            <a:off x="1438499" y="2230500"/>
            <a:ext cx="9315001" cy="2397000"/>
          </a:xfrm>
          <a:prstGeom prst="rect">
            <a:avLst/>
          </a:prstGeom>
        </p:spPr>
      </p:pic>
    </p:spTree>
    <p:extLst>
      <p:ext uri="{BB962C8B-B14F-4D97-AF65-F5344CB8AC3E}">
        <p14:creationId xmlns:p14="http://schemas.microsoft.com/office/powerpoint/2010/main" val="26081984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a:extLst>
              <a:ext uri="{FF2B5EF4-FFF2-40B4-BE49-F238E27FC236}">
                <a16:creationId xmlns:a16="http://schemas.microsoft.com/office/drawing/2014/main" id="{C86B59A4-F98F-40F2-AFB8-5A02530AB241}"/>
              </a:ext>
            </a:extLst>
          </p:cNvPr>
          <p:cNvSpPr>
            <a:spLocks noGrp="1" noChangeArrowheads="1"/>
          </p:cNvSpPr>
          <p:nvPr>
            <p:ph type="title" idx="4294967295"/>
          </p:nvPr>
        </p:nvSpPr>
        <p:spPr/>
        <p:txBody>
          <a:bodyPr/>
          <a:lstStyle/>
          <a:p>
            <a:r>
              <a:rPr lang="en-US" altLang="zh-CN" b="1" dirty="0"/>
              <a:t>Where are SOAP and WSDL Used?</a:t>
            </a:r>
            <a:endParaRPr lang="en-US" altLang="zh-CN" dirty="0"/>
          </a:p>
        </p:txBody>
      </p:sp>
      <p:sp>
        <p:nvSpPr>
          <p:cNvPr id="38916" name="灯片编号占位符 5">
            <a:extLst>
              <a:ext uri="{FF2B5EF4-FFF2-40B4-BE49-F238E27FC236}">
                <a16:creationId xmlns:a16="http://schemas.microsoft.com/office/drawing/2014/main" id="{08478168-E04E-41E5-959D-DAB710EA6FFD}"/>
              </a:ext>
            </a:extLst>
          </p:cNvPr>
          <p:cNvSpPr txBox="1">
            <a:spLocks noGrp="1"/>
          </p:cNvSpPr>
          <p:nvPr/>
        </p:nvSpPr>
        <p:spPr bwMode="auto">
          <a:xfrm>
            <a:off x="8077200" y="6243638"/>
            <a:ext cx="2133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i="1">
                <a:solidFill>
                  <a:schemeClr val="tx1"/>
                </a:solidFill>
                <a:latin typeface="Comic Sans MS" panose="030F0702030302020204" pitchFamily="66" charset="0"/>
                <a:ea typeface="宋体" panose="02010600030101010101" pitchFamily="2" charset="-122"/>
              </a:defRPr>
            </a:lvl1pPr>
            <a:lvl2pPr marL="742950" indent="-285750">
              <a:defRPr i="1">
                <a:solidFill>
                  <a:schemeClr val="tx1"/>
                </a:solidFill>
                <a:latin typeface="Comic Sans MS" panose="030F0702030302020204" pitchFamily="66" charset="0"/>
                <a:ea typeface="宋体" panose="02010600030101010101" pitchFamily="2" charset="-122"/>
              </a:defRPr>
            </a:lvl2pPr>
            <a:lvl3pPr marL="1143000" indent="-228600">
              <a:defRPr i="1">
                <a:solidFill>
                  <a:schemeClr val="tx1"/>
                </a:solidFill>
                <a:latin typeface="Comic Sans MS" panose="030F0702030302020204" pitchFamily="66" charset="0"/>
                <a:ea typeface="宋体" panose="02010600030101010101" pitchFamily="2" charset="-122"/>
              </a:defRPr>
            </a:lvl3pPr>
            <a:lvl4pPr marL="1600200" indent="-228600">
              <a:defRPr i="1">
                <a:solidFill>
                  <a:schemeClr val="tx1"/>
                </a:solidFill>
                <a:latin typeface="Comic Sans MS" panose="030F0702030302020204" pitchFamily="66" charset="0"/>
                <a:ea typeface="宋体" panose="02010600030101010101" pitchFamily="2" charset="-122"/>
              </a:defRPr>
            </a:lvl4pPr>
            <a:lvl5pPr marL="2057400" indent="-228600">
              <a:defRPr i="1">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i="1">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i="1">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i="1">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i="1">
                <a:solidFill>
                  <a:schemeClr val="tx1"/>
                </a:solidFill>
                <a:latin typeface="Comic Sans MS" panose="030F0702030302020204" pitchFamily="66" charset="0"/>
                <a:ea typeface="宋体" panose="02010600030101010101" pitchFamily="2" charset="-122"/>
              </a:defRPr>
            </a:lvl9pPr>
          </a:lstStyle>
          <a:p>
            <a:pPr algn="r" eaLnBrk="1" hangingPunct="1"/>
            <a:fld id="{C80F362A-C557-4E3D-B811-362899BBA09D}" type="slidenum">
              <a:rPr lang="en-US" altLang="zh-CN" sz="1200" i="0">
                <a:latin typeface="Garamond" panose="02020404030301010803" pitchFamily="18" charset="0"/>
              </a:rPr>
              <a:pPr algn="r" eaLnBrk="1" hangingPunct="1"/>
              <a:t>11</a:t>
            </a:fld>
            <a:endParaRPr lang="en-US" altLang="zh-CN" sz="1200" i="0">
              <a:latin typeface="Garamond" panose="02020404030301010803" pitchFamily="18" charset="0"/>
            </a:endParaRPr>
          </a:p>
        </p:txBody>
      </p:sp>
      <p:pic>
        <p:nvPicPr>
          <p:cNvPr id="38917" name="Picture 3">
            <a:extLst>
              <a:ext uri="{FF2B5EF4-FFF2-40B4-BE49-F238E27FC236}">
                <a16:creationId xmlns:a16="http://schemas.microsoft.com/office/drawing/2014/main" id="{E65A45F9-6358-47E4-9AC2-D30FC09DA8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3615" t="5928" r="2394"/>
          <a:stretch>
            <a:fillRect/>
          </a:stretch>
        </p:blipFill>
        <p:spPr bwMode="auto">
          <a:xfrm>
            <a:off x="2351088" y="1425576"/>
            <a:ext cx="7531100" cy="4595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18" name="椭圆 9">
            <a:extLst>
              <a:ext uri="{FF2B5EF4-FFF2-40B4-BE49-F238E27FC236}">
                <a16:creationId xmlns:a16="http://schemas.microsoft.com/office/drawing/2014/main" id="{6E4FBC9D-39BE-4988-82C2-80A2E80EEDB1}"/>
              </a:ext>
            </a:extLst>
          </p:cNvPr>
          <p:cNvSpPr>
            <a:spLocks noChangeArrowheads="1"/>
          </p:cNvSpPr>
          <p:nvPr/>
        </p:nvSpPr>
        <p:spPr bwMode="auto">
          <a:xfrm>
            <a:off x="4656138" y="3141663"/>
            <a:ext cx="2519362" cy="1079500"/>
          </a:xfrm>
          <a:prstGeom prst="ellipse">
            <a:avLst/>
          </a:prstGeom>
          <a:noFill/>
          <a:ln w="9525"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defRPr i="1">
                <a:solidFill>
                  <a:schemeClr val="tx1"/>
                </a:solidFill>
                <a:latin typeface="Comic Sans MS" panose="030F0702030302020204" pitchFamily="66" charset="0"/>
                <a:ea typeface="宋体" panose="02010600030101010101" pitchFamily="2" charset="-122"/>
              </a:defRPr>
            </a:lvl1pPr>
            <a:lvl2pPr marL="742950" indent="-285750">
              <a:defRPr i="1">
                <a:solidFill>
                  <a:schemeClr val="tx1"/>
                </a:solidFill>
                <a:latin typeface="Comic Sans MS" panose="030F0702030302020204" pitchFamily="66" charset="0"/>
                <a:ea typeface="宋体" panose="02010600030101010101" pitchFamily="2" charset="-122"/>
              </a:defRPr>
            </a:lvl2pPr>
            <a:lvl3pPr marL="1143000" indent="-228600">
              <a:defRPr i="1">
                <a:solidFill>
                  <a:schemeClr val="tx1"/>
                </a:solidFill>
                <a:latin typeface="Comic Sans MS" panose="030F0702030302020204" pitchFamily="66" charset="0"/>
                <a:ea typeface="宋体" panose="02010600030101010101" pitchFamily="2" charset="-122"/>
              </a:defRPr>
            </a:lvl3pPr>
            <a:lvl4pPr marL="1600200" indent="-228600">
              <a:defRPr i="1">
                <a:solidFill>
                  <a:schemeClr val="tx1"/>
                </a:solidFill>
                <a:latin typeface="Comic Sans MS" panose="030F0702030302020204" pitchFamily="66" charset="0"/>
                <a:ea typeface="宋体" panose="02010600030101010101" pitchFamily="2" charset="-122"/>
              </a:defRPr>
            </a:lvl4pPr>
            <a:lvl5pPr marL="2057400" indent="-228600">
              <a:defRPr i="1">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i="1">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i="1">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i="1">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i="1">
                <a:solidFill>
                  <a:schemeClr val="tx1"/>
                </a:solidFill>
                <a:latin typeface="Comic Sans MS" panose="030F0702030302020204" pitchFamily="66" charset="0"/>
                <a:ea typeface="宋体" panose="02010600030101010101" pitchFamily="2" charset="-122"/>
              </a:defRPr>
            </a:lvl9pPr>
          </a:lstStyle>
          <a:p>
            <a:pPr algn="ctr" eaLnBrk="1" hangingPunct="1"/>
            <a:endParaRPr lang="zh-CN" altLang="en-US" i="0">
              <a:latin typeface="Arial" panose="020B0604020202020204" pitchFamily="34" charset="0"/>
            </a:endParaRPr>
          </a:p>
        </p:txBody>
      </p:sp>
    </p:spTree>
    <p:extLst>
      <p:ext uri="{BB962C8B-B14F-4D97-AF65-F5344CB8AC3E}">
        <p14:creationId xmlns:p14="http://schemas.microsoft.com/office/powerpoint/2010/main" val="326678979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GB" dirty="0"/>
              <a:t>The section of </a:t>
            </a:r>
            <a:r>
              <a:rPr lang="en-GB" i="1" dirty="0"/>
              <a:t>variables </a:t>
            </a:r>
            <a:endParaRPr lang="en-GB" dirty="0"/>
          </a:p>
        </p:txBody>
      </p:sp>
      <p:sp>
        <p:nvSpPr>
          <p:cNvPr id="3" name="内容占位符 2"/>
          <p:cNvSpPr>
            <a:spLocks noGrp="1"/>
          </p:cNvSpPr>
          <p:nvPr>
            <p:ph idx="1"/>
          </p:nvPr>
        </p:nvSpPr>
        <p:spPr/>
        <p:txBody>
          <a:bodyPr>
            <a:normAutofit/>
          </a:bodyPr>
          <a:lstStyle/>
          <a:p>
            <a:r>
              <a:rPr lang="en-GB" dirty="0"/>
              <a:t>Defines the data variables used by the business process, based upon their definitions in terms of WSDL message types, XML Schema simple types, or XML Schema elements. </a:t>
            </a:r>
          </a:p>
          <a:p>
            <a:r>
              <a:rPr lang="en-GB" dirty="0"/>
              <a:t>For example, the variable </a:t>
            </a:r>
            <a:r>
              <a:rPr lang="en-GB" i="1" dirty="0" err="1"/>
              <a:t>PurchaseOrder</a:t>
            </a:r>
            <a:r>
              <a:rPr lang="en-GB" i="1" dirty="0"/>
              <a:t> </a:t>
            </a:r>
            <a:r>
              <a:rPr lang="en-GB" dirty="0"/>
              <a:t>refers to the </a:t>
            </a:r>
            <a:r>
              <a:rPr lang="en-GB" i="1" dirty="0" err="1"/>
              <a:t>PurchaseOrderMessage</a:t>
            </a:r>
            <a:r>
              <a:rPr lang="en-GB" i="1" dirty="0"/>
              <a:t> </a:t>
            </a:r>
            <a:r>
              <a:rPr lang="en-GB" dirty="0"/>
              <a:t>defined in the WSDL document; </a:t>
            </a:r>
            <a:r>
              <a:rPr lang="en-GB" i="1" dirty="0"/>
              <a:t>Result </a:t>
            </a:r>
            <a:r>
              <a:rPr lang="en-GB" dirty="0"/>
              <a:t>refers to </a:t>
            </a:r>
            <a:r>
              <a:rPr lang="en-GB" i="1" dirty="0" err="1"/>
              <a:t>ResultMessage</a:t>
            </a:r>
            <a:r>
              <a:rPr lang="en-GB" dirty="0"/>
              <a:t>; and </a:t>
            </a:r>
            <a:r>
              <a:rPr lang="en-GB" i="1" dirty="0" err="1"/>
              <a:t>ShippingRequest</a:t>
            </a:r>
            <a:r>
              <a:rPr lang="en-GB" i="1" dirty="0"/>
              <a:t> </a:t>
            </a:r>
            <a:r>
              <a:rPr lang="en-GB" dirty="0"/>
              <a:t>refers to </a:t>
            </a:r>
            <a:r>
              <a:rPr lang="en-GB" i="1" dirty="0" err="1"/>
              <a:t>ShippingRequestMessage</a:t>
            </a:r>
            <a:r>
              <a:rPr lang="en-GB" dirty="0"/>
              <a:t>. </a:t>
            </a:r>
          </a:p>
          <a:p>
            <a:r>
              <a:rPr lang="en-GB" dirty="0"/>
              <a:t>Variables allow processes to maintain state data and process history based on messages exchanged</a:t>
            </a:r>
          </a:p>
        </p:txBody>
      </p:sp>
    </p:spTree>
    <p:extLst>
      <p:ext uri="{BB962C8B-B14F-4D97-AF65-F5344CB8AC3E}">
        <p14:creationId xmlns:p14="http://schemas.microsoft.com/office/powerpoint/2010/main" val="261767435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GB" dirty="0"/>
              <a:t>Cont.</a:t>
            </a:r>
          </a:p>
        </p:txBody>
      </p:sp>
      <p:pic>
        <p:nvPicPr>
          <p:cNvPr id="5" name="图片 4"/>
          <p:cNvPicPr>
            <a:picLocks noChangeAspect="1"/>
          </p:cNvPicPr>
          <p:nvPr/>
        </p:nvPicPr>
        <p:blipFill>
          <a:blip r:embed="rId2"/>
          <a:stretch>
            <a:fillRect/>
          </a:stretch>
        </p:blipFill>
        <p:spPr>
          <a:xfrm>
            <a:off x="3017338" y="240762"/>
            <a:ext cx="9067501" cy="6726334"/>
          </a:xfrm>
          <a:prstGeom prst="rect">
            <a:avLst/>
          </a:prstGeom>
        </p:spPr>
      </p:pic>
    </p:spTree>
    <p:extLst>
      <p:ext uri="{BB962C8B-B14F-4D97-AF65-F5344CB8AC3E}">
        <p14:creationId xmlns:p14="http://schemas.microsoft.com/office/powerpoint/2010/main" val="281069491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GB" dirty="0"/>
              <a:t>Process definition section – receive </a:t>
            </a:r>
          </a:p>
        </p:txBody>
      </p:sp>
      <p:sp>
        <p:nvSpPr>
          <p:cNvPr id="3" name="内容占位符 2"/>
          <p:cNvSpPr>
            <a:spLocks noGrp="1"/>
          </p:cNvSpPr>
          <p:nvPr>
            <p:ph idx="1"/>
          </p:nvPr>
        </p:nvSpPr>
        <p:spPr/>
        <p:txBody>
          <a:bodyPr>
            <a:normAutofit fontScale="92500" lnSpcReduction="20000"/>
          </a:bodyPr>
          <a:lstStyle/>
          <a:p>
            <a:r>
              <a:rPr lang="en-GB" dirty="0"/>
              <a:t>The structure of the main processing section is defined by a pair of </a:t>
            </a:r>
            <a:r>
              <a:rPr lang="en-GB" i="1" dirty="0"/>
              <a:t>sequence </a:t>
            </a:r>
            <a:r>
              <a:rPr lang="en-GB" dirty="0"/>
              <a:t>tags, indicating that four activities are performed sequentially: </a:t>
            </a:r>
            <a:r>
              <a:rPr lang="en-GB" i="1" dirty="0"/>
              <a:t>receive, payment, shipping, </a:t>
            </a:r>
            <a:r>
              <a:rPr lang="en-GB" dirty="0"/>
              <a:t>and </a:t>
            </a:r>
            <a:r>
              <a:rPr lang="en-GB" i="1" dirty="0"/>
              <a:t>reply</a:t>
            </a:r>
            <a:r>
              <a:rPr lang="en-GB" dirty="0"/>
              <a:t>. </a:t>
            </a:r>
          </a:p>
          <a:p>
            <a:r>
              <a:rPr lang="en-GB" dirty="0"/>
              <a:t>The first activity is a </a:t>
            </a:r>
            <a:r>
              <a:rPr lang="en-GB" i="1" dirty="0"/>
              <a:t>receive </a:t>
            </a:r>
            <a:r>
              <a:rPr lang="en-GB" dirty="0"/>
              <a:t>activity, which accepts incoming customer messages.</a:t>
            </a:r>
          </a:p>
          <a:p>
            <a:pPr lvl="1"/>
            <a:r>
              <a:rPr lang="en-GB" dirty="0"/>
              <a:t>The definition of a </a:t>
            </a:r>
            <a:r>
              <a:rPr lang="en-GB" i="1" dirty="0"/>
              <a:t>receive </a:t>
            </a:r>
            <a:r>
              <a:rPr lang="en-GB" dirty="0"/>
              <a:t>activity includes the partner who sends the message, the port type, and the operation of the process to which the partner is targeting this message. </a:t>
            </a:r>
          </a:p>
          <a:p>
            <a:r>
              <a:rPr lang="en-GB" dirty="0"/>
              <a:t>Based on this information, once the process receives a message, it searches for an active </a:t>
            </a:r>
            <a:r>
              <a:rPr lang="en-GB" i="1" dirty="0"/>
              <a:t>receive </a:t>
            </a:r>
            <a:r>
              <a:rPr lang="en-GB" dirty="0"/>
              <a:t>activity that has a matching quadruple &lt;</a:t>
            </a:r>
            <a:r>
              <a:rPr lang="en-GB" dirty="0" err="1"/>
              <a:t>partnerLink</a:t>
            </a:r>
            <a:r>
              <a:rPr lang="en-GB" dirty="0"/>
              <a:t>, </a:t>
            </a:r>
            <a:r>
              <a:rPr lang="en-GB" dirty="0" err="1"/>
              <a:t>portType</a:t>
            </a:r>
            <a:r>
              <a:rPr lang="en-GB" dirty="0"/>
              <a:t>, operation, variable&gt; and hands it the message.</a:t>
            </a:r>
          </a:p>
          <a:p>
            <a:r>
              <a:rPr lang="en-GB" dirty="0"/>
              <a:t>In our example, the </a:t>
            </a:r>
            <a:r>
              <a:rPr lang="en-GB" i="1" dirty="0"/>
              <a:t>receive </a:t>
            </a:r>
            <a:r>
              <a:rPr lang="en-GB" dirty="0"/>
              <a:t>activity invokes the </a:t>
            </a:r>
            <a:r>
              <a:rPr lang="en-GB" i="1" dirty="0" err="1"/>
              <a:t>submitPurchaseOrder</a:t>
            </a:r>
            <a:r>
              <a:rPr lang="en-GB" i="1" dirty="0"/>
              <a:t> </a:t>
            </a:r>
            <a:r>
              <a:rPr lang="en-GB" dirty="0"/>
              <a:t>operation from the </a:t>
            </a:r>
            <a:r>
              <a:rPr lang="en-GB" i="1" dirty="0" err="1"/>
              <a:t>purchaseOrderPT</a:t>
            </a:r>
            <a:r>
              <a:rPr lang="en-GB" i="1" dirty="0"/>
              <a:t> </a:t>
            </a:r>
            <a:r>
              <a:rPr lang="en-GB" dirty="0" err="1"/>
              <a:t>portType</a:t>
            </a:r>
            <a:r>
              <a:rPr lang="en-GB" dirty="0"/>
              <a:t> with the variable </a:t>
            </a:r>
            <a:r>
              <a:rPr lang="en-GB" i="1" dirty="0" err="1"/>
              <a:t>PurchaseOrder</a:t>
            </a:r>
            <a:r>
              <a:rPr lang="en-GB" i="1" dirty="0"/>
              <a:t> </a:t>
            </a:r>
            <a:r>
              <a:rPr lang="en-GB" dirty="0"/>
              <a:t>(i.e., </a:t>
            </a:r>
            <a:r>
              <a:rPr lang="en-GB" i="1" dirty="0" err="1"/>
              <a:t>PurchaseOrderMessage</a:t>
            </a:r>
            <a:r>
              <a:rPr lang="en-GB" dirty="0"/>
              <a:t>).</a:t>
            </a:r>
          </a:p>
        </p:txBody>
      </p:sp>
    </p:spTree>
    <p:extLst>
      <p:ext uri="{BB962C8B-B14F-4D97-AF65-F5344CB8AC3E}">
        <p14:creationId xmlns:p14="http://schemas.microsoft.com/office/powerpoint/2010/main" val="318256282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GB" dirty="0"/>
              <a:t>Cont.</a:t>
            </a:r>
          </a:p>
        </p:txBody>
      </p:sp>
      <p:pic>
        <p:nvPicPr>
          <p:cNvPr id="5" name="图片 4"/>
          <p:cNvPicPr>
            <a:picLocks noChangeAspect="1"/>
          </p:cNvPicPr>
          <p:nvPr/>
        </p:nvPicPr>
        <p:blipFill>
          <a:blip r:embed="rId2"/>
          <a:stretch>
            <a:fillRect/>
          </a:stretch>
        </p:blipFill>
        <p:spPr>
          <a:xfrm>
            <a:off x="3017338" y="240762"/>
            <a:ext cx="9067501" cy="6726334"/>
          </a:xfrm>
          <a:prstGeom prst="rect">
            <a:avLst/>
          </a:prstGeom>
        </p:spPr>
      </p:pic>
    </p:spTree>
    <p:extLst>
      <p:ext uri="{BB962C8B-B14F-4D97-AF65-F5344CB8AC3E}">
        <p14:creationId xmlns:p14="http://schemas.microsoft.com/office/powerpoint/2010/main" val="378530162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GB" dirty="0"/>
              <a:t>Process definition section - invoke</a:t>
            </a:r>
          </a:p>
        </p:txBody>
      </p:sp>
      <p:sp>
        <p:nvSpPr>
          <p:cNvPr id="3" name="内容占位符 2"/>
          <p:cNvSpPr>
            <a:spLocks noGrp="1"/>
          </p:cNvSpPr>
          <p:nvPr>
            <p:ph idx="1"/>
          </p:nvPr>
        </p:nvSpPr>
        <p:spPr/>
        <p:txBody>
          <a:bodyPr>
            <a:normAutofit/>
          </a:bodyPr>
          <a:lstStyle/>
          <a:p>
            <a:r>
              <a:rPr lang="en-GB" dirty="0"/>
              <a:t>After the </a:t>
            </a:r>
            <a:r>
              <a:rPr lang="en-GB" i="1" dirty="0"/>
              <a:t>receive </a:t>
            </a:r>
            <a:r>
              <a:rPr lang="en-GB" dirty="0"/>
              <a:t>activity, the process invokes two Web services sequentially, each being delimited using an </a:t>
            </a:r>
            <a:r>
              <a:rPr lang="en-GB" i="1" dirty="0"/>
              <a:t>invoke </a:t>
            </a:r>
            <a:r>
              <a:rPr lang="en-GB" dirty="0"/>
              <a:t>tag. </a:t>
            </a:r>
          </a:p>
          <a:p>
            <a:r>
              <a:rPr lang="en-GB" dirty="0"/>
              <a:t>First, the process invokes the operation </a:t>
            </a:r>
            <a:r>
              <a:rPr lang="en-GB" i="1" dirty="0" err="1"/>
              <a:t>submitPayment</a:t>
            </a:r>
            <a:r>
              <a:rPr lang="en-GB" i="1" dirty="0"/>
              <a:t> </a:t>
            </a:r>
            <a:r>
              <a:rPr lang="en-GB" dirty="0"/>
              <a:t>from the </a:t>
            </a:r>
            <a:r>
              <a:rPr lang="en-GB" dirty="0" err="1"/>
              <a:t>portType</a:t>
            </a:r>
            <a:r>
              <a:rPr lang="en-GB" dirty="0"/>
              <a:t> </a:t>
            </a:r>
            <a:r>
              <a:rPr lang="en-GB" i="1" dirty="0" err="1"/>
              <a:t>paymentPT</a:t>
            </a:r>
            <a:r>
              <a:rPr lang="en-GB" dirty="0"/>
              <a:t>, with an input message </a:t>
            </a:r>
            <a:r>
              <a:rPr lang="en-GB" i="1" dirty="0" err="1"/>
              <a:t>PaymentRequest</a:t>
            </a:r>
            <a:r>
              <a:rPr lang="en-GB" i="1" dirty="0"/>
              <a:t> </a:t>
            </a:r>
            <a:r>
              <a:rPr lang="en-GB" dirty="0"/>
              <a:t>(i.e., </a:t>
            </a:r>
            <a:r>
              <a:rPr lang="en-GB" i="1" dirty="0" err="1"/>
              <a:t>PaymentRequestMessage</a:t>
            </a:r>
            <a:r>
              <a:rPr lang="en-GB" dirty="0"/>
              <a:t>) and an output message </a:t>
            </a:r>
            <a:r>
              <a:rPr lang="en-GB" i="1" dirty="0" err="1"/>
              <a:t>PaymentResponse</a:t>
            </a:r>
            <a:r>
              <a:rPr lang="en-GB" i="1" dirty="0"/>
              <a:t> </a:t>
            </a:r>
            <a:r>
              <a:rPr lang="en-GB" dirty="0"/>
              <a:t>(i.e., </a:t>
            </a:r>
            <a:r>
              <a:rPr lang="en-GB" i="1" dirty="0" err="1"/>
              <a:t>PaymentResponseMessage</a:t>
            </a:r>
            <a:r>
              <a:rPr lang="en-GB" dirty="0"/>
              <a:t>). </a:t>
            </a:r>
          </a:p>
          <a:p>
            <a:r>
              <a:rPr lang="en-GB" dirty="0"/>
              <a:t>Then the process invokes the operation </a:t>
            </a:r>
            <a:r>
              <a:rPr lang="en-GB" i="1" dirty="0" err="1"/>
              <a:t>submitShipping</a:t>
            </a:r>
            <a:r>
              <a:rPr lang="en-GB" i="1" dirty="0"/>
              <a:t> </a:t>
            </a:r>
            <a:r>
              <a:rPr lang="en-GB" dirty="0"/>
              <a:t>from the </a:t>
            </a:r>
            <a:r>
              <a:rPr lang="en-GB" dirty="0" err="1"/>
              <a:t>portType</a:t>
            </a:r>
            <a:r>
              <a:rPr lang="en-GB" dirty="0"/>
              <a:t> </a:t>
            </a:r>
            <a:r>
              <a:rPr lang="en-GB" i="1" dirty="0" err="1"/>
              <a:t>shippingPT</a:t>
            </a:r>
            <a:r>
              <a:rPr lang="en-GB" dirty="0"/>
              <a:t>, with an input message </a:t>
            </a:r>
            <a:r>
              <a:rPr lang="en-GB" i="1" dirty="0" err="1"/>
              <a:t>ShippingRequest</a:t>
            </a:r>
            <a:r>
              <a:rPr lang="en-GB" i="1" dirty="0"/>
              <a:t> </a:t>
            </a:r>
            <a:r>
              <a:rPr lang="en-GB" dirty="0"/>
              <a:t>(i.e., </a:t>
            </a:r>
            <a:r>
              <a:rPr lang="en-GB" i="1" dirty="0" err="1"/>
              <a:t>ShippingRequestMessage</a:t>
            </a:r>
            <a:r>
              <a:rPr lang="en-GB" dirty="0"/>
              <a:t>) and an output message </a:t>
            </a:r>
            <a:r>
              <a:rPr lang="en-GB" i="1" dirty="0" err="1"/>
              <a:t>ShippingResponse</a:t>
            </a:r>
            <a:r>
              <a:rPr lang="en-GB" i="1" dirty="0"/>
              <a:t> </a:t>
            </a:r>
            <a:r>
              <a:rPr lang="en-GB" dirty="0"/>
              <a:t>(i.e., </a:t>
            </a:r>
            <a:r>
              <a:rPr lang="en-GB" i="1" dirty="0" err="1"/>
              <a:t>ShippingResponse</a:t>
            </a:r>
            <a:r>
              <a:rPr lang="en-GB" dirty="0" err="1"/>
              <a:t>Message</a:t>
            </a:r>
            <a:r>
              <a:rPr lang="en-GB" dirty="0"/>
              <a:t>). </a:t>
            </a:r>
          </a:p>
        </p:txBody>
      </p:sp>
    </p:spTree>
    <p:extLst>
      <p:ext uri="{BB962C8B-B14F-4D97-AF65-F5344CB8AC3E}">
        <p14:creationId xmlns:p14="http://schemas.microsoft.com/office/powerpoint/2010/main" val="245545397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GB" dirty="0"/>
              <a:t>Cont.</a:t>
            </a:r>
          </a:p>
        </p:txBody>
      </p:sp>
      <p:pic>
        <p:nvPicPr>
          <p:cNvPr id="5" name="图片 4"/>
          <p:cNvPicPr>
            <a:picLocks noChangeAspect="1"/>
          </p:cNvPicPr>
          <p:nvPr/>
        </p:nvPicPr>
        <p:blipFill>
          <a:blip r:embed="rId2"/>
          <a:stretch>
            <a:fillRect/>
          </a:stretch>
        </p:blipFill>
        <p:spPr>
          <a:xfrm>
            <a:off x="3017338" y="240762"/>
            <a:ext cx="9067501" cy="6726334"/>
          </a:xfrm>
          <a:prstGeom prst="rect">
            <a:avLst/>
          </a:prstGeom>
        </p:spPr>
      </p:pic>
    </p:spTree>
    <p:extLst>
      <p:ext uri="{BB962C8B-B14F-4D97-AF65-F5344CB8AC3E}">
        <p14:creationId xmlns:p14="http://schemas.microsoft.com/office/powerpoint/2010/main" val="344917322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GB" dirty="0"/>
              <a:t>Process definition section - reply</a:t>
            </a:r>
          </a:p>
        </p:txBody>
      </p:sp>
      <p:sp>
        <p:nvSpPr>
          <p:cNvPr id="3" name="内容占位符 2"/>
          <p:cNvSpPr>
            <a:spLocks noGrp="1"/>
          </p:cNvSpPr>
          <p:nvPr>
            <p:ph idx="1"/>
          </p:nvPr>
        </p:nvSpPr>
        <p:spPr/>
        <p:txBody>
          <a:bodyPr>
            <a:normAutofit fontScale="92500"/>
          </a:bodyPr>
          <a:lstStyle/>
          <a:p>
            <a:r>
              <a:rPr lang="en-GB" dirty="0"/>
              <a:t>The fourth and the last activity is a </a:t>
            </a:r>
            <a:r>
              <a:rPr lang="en-GB" i="1" dirty="0"/>
              <a:t>reply </a:t>
            </a:r>
            <a:r>
              <a:rPr lang="en-GB" dirty="0"/>
              <a:t>activity, which allows the business process to send a message in reply to the customer. </a:t>
            </a:r>
          </a:p>
          <a:p>
            <a:r>
              <a:rPr lang="en-GB" dirty="0"/>
              <a:t>Once a reply activity is reached, the quadruple &lt;</a:t>
            </a:r>
            <a:r>
              <a:rPr lang="en-GB" dirty="0" err="1"/>
              <a:t>partnerLink</a:t>
            </a:r>
            <a:r>
              <a:rPr lang="en-GB" dirty="0"/>
              <a:t>, </a:t>
            </a:r>
            <a:r>
              <a:rPr lang="en-GB" dirty="0" err="1"/>
              <a:t>portType</a:t>
            </a:r>
            <a:r>
              <a:rPr lang="en-GB" dirty="0"/>
              <a:t>, operation, variable&gt; is used to send the result back to the customer. </a:t>
            </a:r>
          </a:p>
          <a:p>
            <a:r>
              <a:rPr lang="en-GB" dirty="0"/>
              <a:t>In our example, the </a:t>
            </a:r>
            <a:r>
              <a:rPr lang="en-GB" i="1" dirty="0"/>
              <a:t>reply </a:t>
            </a:r>
            <a:r>
              <a:rPr lang="en-GB" dirty="0"/>
              <a:t>activity invokes the </a:t>
            </a:r>
            <a:r>
              <a:rPr lang="en-GB" i="1" dirty="0" err="1"/>
              <a:t>getResult</a:t>
            </a:r>
            <a:r>
              <a:rPr lang="en-GB" i="1" dirty="0"/>
              <a:t> </a:t>
            </a:r>
            <a:r>
              <a:rPr lang="en-GB" dirty="0"/>
              <a:t>operation from the </a:t>
            </a:r>
            <a:r>
              <a:rPr lang="en-GB" i="1" dirty="0" err="1"/>
              <a:t>purchaseOrderPT</a:t>
            </a:r>
            <a:r>
              <a:rPr lang="en-GB" i="1" dirty="0"/>
              <a:t> </a:t>
            </a:r>
            <a:r>
              <a:rPr lang="en-GB" dirty="0" err="1"/>
              <a:t>portType</a:t>
            </a:r>
            <a:r>
              <a:rPr lang="en-GB" dirty="0"/>
              <a:t> with the variable </a:t>
            </a:r>
            <a:r>
              <a:rPr lang="en-GB" i="1" dirty="0"/>
              <a:t>Result </a:t>
            </a:r>
            <a:r>
              <a:rPr lang="en-GB" dirty="0"/>
              <a:t>(i.e., </a:t>
            </a:r>
            <a:r>
              <a:rPr lang="en-GB" i="1" dirty="0" err="1"/>
              <a:t>ResultMessage</a:t>
            </a:r>
            <a:r>
              <a:rPr lang="en-GB" dirty="0"/>
              <a:t>). </a:t>
            </a:r>
          </a:p>
          <a:p>
            <a:r>
              <a:rPr lang="en-GB" dirty="0"/>
              <a:t>The combination of a pair of </a:t>
            </a:r>
            <a:r>
              <a:rPr lang="en-GB" i="1" dirty="0"/>
              <a:t>receive </a:t>
            </a:r>
            <a:r>
              <a:rPr lang="en-GB" dirty="0"/>
              <a:t>and </a:t>
            </a:r>
            <a:r>
              <a:rPr lang="en-GB" i="1" dirty="0"/>
              <a:t>reply </a:t>
            </a:r>
            <a:r>
              <a:rPr lang="en-GB" dirty="0"/>
              <a:t>forms a request-response operation on the WSDL </a:t>
            </a:r>
            <a:r>
              <a:rPr lang="en-GB" dirty="0" err="1"/>
              <a:t>portType</a:t>
            </a:r>
            <a:r>
              <a:rPr lang="en-GB" dirty="0"/>
              <a:t> for the process</a:t>
            </a:r>
          </a:p>
          <a:p>
            <a:pPr lvl="1"/>
            <a:r>
              <a:rPr lang="en-GB" dirty="0"/>
              <a:t>In this example </a:t>
            </a:r>
            <a:r>
              <a:rPr lang="en-GB" i="1" dirty="0" err="1"/>
              <a:t>submitPurchaseOrder</a:t>
            </a:r>
            <a:r>
              <a:rPr lang="en-GB" i="1" dirty="0"/>
              <a:t> </a:t>
            </a:r>
            <a:r>
              <a:rPr lang="en-GB" dirty="0"/>
              <a:t>operation in the </a:t>
            </a:r>
            <a:r>
              <a:rPr lang="en-GB" dirty="0" err="1"/>
              <a:t>portType</a:t>
            </a:r>
            <a:r>
              <a:rPr lang="en-GB" dirty="0"/>
              <a:t> </a:t>
            </a:r>
            <a:r>
              <a:rPr lang="en-GB" i="1" dirty="0" err="1"/>
              <a:t>purchaseOrderPT</a:t>
            </a:r>
            <a:r>
              <a:rPr lang="en-GB" dirty="0"/>
              <a:t>.</a:t>
            </a:r>
          </a:p>
        </p:txBody>
      </p:sp>
    </p:spTree>
    <p:extLst>
      <p:ext uri="{BB962C8B-B14F-4D97-AF65-F5344CB8AC3E}">
        <p14:creationId xmlns:p14="http://schemas.microsoft.com/office/powerpoint/2010/main" val="265666401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AB4690-0238-4357-AA54-2B3849EFEB90}"/>
              </a:ext>
            </a:extLst>
          </p:cNvPr>
          <p:cNvSpPr>
            <a:spLocks noGrp="1"/>
          </p:cNvSpPr>
          <p:nvPr>
            <p:ph type="title"/>
          </p:nvPr>
        </p:nvSpPr>
        <p:spPr/>
        <p:txBody>
          <a:bodyPr/>
          <a:lstStyle/>
          <a:p>
            <a:r>
              <a:rPr lang="en-US" dirty="0"/>
              <a:t>Module 3 Summary</a:t>
            </a:r>
          </a:p>
        </p:txBody>
      </p:sp>
      <p:sp>
        <p:nvSpPr>
          <p:cNvPr id="3" name="Content Placeholder 2">
            <a:extLst>
              <a:ext uri="{FF2B5EF4-FFF2-40B4-BE49-F238E27FC236}">
                <a16:creationId xmlns:a16="http://schemas.microsoft.com/office/drawing/2014/main" id="{24462419-4886-48AB-A347-8BCBD82782C0}"/>
              </a:ext>
            </a:extLst>
          </p:cNvPr>
          <p:cNvSpPr>
            <a:spLocks noGrp="1"/>
          </p:cNvSpPr>
          <p:nvPr>
            <p:ph idx="1"/>
          </p:nvPr>
        </p:nvSpPr>
        <p:spPr/>
        <p:txBody>
          <a:bodyPr>
            <a:normAutofit/>
          </a:bodyPr>
          <a:lstStyle/>
          <a:p>
            <a:r>
              <a:rPr lang="en-US" sz="3600" dirty="0"/>
              <a:t>Service discovery</a:t>
            </a:r>
          </a:p>
          <a:p>
            <a:r>
              <a:rPr lang="en-US" sz="3600" dirty="0"/>
              <a:t>Service composition</a:t>
            </a:r>
          </a:p>
        </p:txBody>
      </p:sp>
    </p:spTree>
    <p:extLst>
      <p:ext uri="{BB962C8B-B14F-4D97-AF65-F5344CB8AC3E}">
        <p14:creationId xmlns:p14="http://schemas.microsoft.com/office/powerpoint/2010/main" val="227150868"/>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2B0D5B9-F9DD-4993-9FD5-F81D0F5F91C9}"/>
              </a:ext>
            </a:extLst>
          </p:cNvPr>
          <p:cNvSpPr>
            <a:spLocks noGrp="1"/>
          </p:cNvSpPr>
          <p:nvPr>
            <p:ph type="ctrTitle"/>
          </p:nvPr>
        </p:nvSpPr>
        <p:spPr/>
        <p:txBody>
          <a:bodyPr>
            <a:normAutofit fontScale="90000"/>
          </a:bodyPr>
          <a:lstStyle/>
          <a:p>
            <a:r>
              <a:rPr lang="en-US" dirty="0"/>
              <a:t>Service composition in Pervasive Computing Environments</a:t>
            </a:r>
          </a:p>
        </p:txBody>
      </p:sp>
      <p:sp>
        <p:nvSpPr>
          <p:cNvPr id="5" name="Subtitle 4">
            <a:extLst>
              <a:ext uri="{FF2B5EF4-FFF2-40B4-BE49-F238E27FC236}">
                <a16:creationId xmlns:a16="http://schemas.microsoft.com/office/drawing/2014/main" id="{44D643D4-B47B-4B8D-935E-7B38A90C9AA9}"/>
              </a:ext>
            </a:extLst>
          </p:cNvPr>
          <p:cNvSpPr>
            <a:spLocks noGrp="1"/>
          </p:cNvSpPr>
          <p:nvPr>
            <p:ph type="subTitle" idx="1"/>
          </p:nvPr>
        </p:nvSpPr>
        <p:spPr>
          <a:xfrm>
            <a:off x="1225421" y="4824348"/>
            <a:ext cx="9144000" cy="1655762"/>
          </a:xfrm>
        </p:spPr>
        <p:txBody>
          <a:bodyPr/>
          <a:lstStyle/>
          <a:p>
            <a:r>
              <a:rPr lang="en-US" dirty="0"/>
              <a:t>J. Siebert, J. Cao, Y. Lai, P. Guo, and W. Zhu, “LASEC: A localized approach to service composition in pervasive computing environments,” IEEE Transactions on Parallel and Distributed Systems, vol. PP, no. 99, 2014 </a:t>
            </a:r>
          </a:p>
        </p:txBody>
      </p:sp>
    </p:spTree>
    <p:extLst>
      <p:ext uri="{BB962C8B-B14F-4D97-AF65-F5344CB8AC3E}">
        <p14:creationId xmlns:p14="http://schemas.microsoft.com/office/powerpoint/2010/main" val="242488140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DD8DFC-9BD6-4ABA-83F1-1555671E049E}"/>
              </a:ext>
            </a:extLst>
          </p:cNvPr>
          <p:cNvSpPr>
            <a:spLocks noGrp="1"/>
          </p:cNvSpPr>
          <p:nvPr>
            <p:ph type="title"/>
          </p:nvPr>
        </p:nvSpPr>
        <p:spPr/>
        <p:txBody>
          <a:bodyPr/>
          <a:lstStyle/>
          <a:p>
            <a:r>
              <a:rPr lang="en-US" dirty="0"/>
              <a:t>Service composition</a:t>
            </a:r>
          </a:p>
        </p:txBody>
      </p:sp>
      <p:sp>
        <p:nvSpPr>
          <p:cNvPr id="3" name="Content Placeholder 2">
            <a:extLst>
              <a:ext uri="{FF2B5EF4-FFF2-40B4-BE49-F238E27FC236}">
                <a16:creationId xmlns:a16="http://schemas.microsoft.com/office/drawing/2014/main" id="{1E40170F-393D-4483-A6D0-0639E5D3ACA3}"/>
              </a:ext>
            </a:extLst>
          </p:cNvPr>
          <p:cNvSpPr>
            <a:spLocks noGrp="1"/>
          </p:cNvSpPr>
          <p:nvPr>
            <p:ph idx="1"/>
          </p:nvPr>
        </p:nvSpPr>
        <p:spPr/>
        <p:txBody>
          <a:bodyPr>
            <a:normAutofit/>
          </a:bodyPr>
          <a:lstStyle/>
          <a:p>
            <a:r>
              <a:rPr lang="en-GB" sz="3600" i="1" dirty="0">
                <a:solidFill>
                  <a:srgbClr val="00B050"/>
                </a:solidFill>
              </a:rPr>
              <a:t>Service: </a:t>
            </a:r>
            <a:r>
              <a:rPr lang="en-GB" sz="3600" dirty="0"/>
              <a:t>A functionality of a computational entity whose execution satisfies the requestor’s </a:t>
            </a:r>
            <a:r>
              <a:rPr lang="en-US" sz="3600" dirty="0"/>
              <a:t>requirement.</a:t>
            </a:r>
          </a:p>
          <a:p>
            <a:r>
              <a:rPr lang="en-GB" sz="3600" i="1" dirty="0">
                <a:solidFill>
                  <a:srgbClr val="00B050"/>
                </a:solidFill>
              </a:rPr>
              <a:t>Service Composition: </a:t>
            </a:r>
            <a:r>
              <a:rPr lang="en-GB" sz="3600" dirty="0"/>
              <a:t>A process of identifying and combining component functionalities to compose a higher level functionality and provide means to perform the requested functionality.</a:t>
            </a:r>
            <a:endParaRPr lang="en-US" sz="3600" dirty="0"/>
          </a:p>
        </p:txBody>
      </p:sp>
    </p:spTree>
    <p:extLst>
      <p:ext uri="{BB962C8B-B14F-4D97-AF65-F5344CB8AC3E}">
        <p14:creationId xmlns:p14="http://schemas.microsoft.com/office/powerpoint/2010/main" val="7916687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0687" y="2905633"/>
            <a:ext cx="11215315" cy="2852737"/>
          </a:xfrm>
        </p:spPr>
        <p:txBody>
          <a:bodyPr>
            <a:normAutofit/>
          </a:bodyPr>
          <a:lstStyle/>
          <a:p>
            <a:pPr algn="ctr"/>
            <a:r>
              <a:rPr lang="en-GB" sz="4400" dirty="0"/>
              <a:t>Module Three: Service Discovery UDDI and Service Composition BPEL</a:t>
            </a:r>
            <a:endParaRPr lang="en-US" sz="4400" dirty="0"/>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46450" y="3973"/>
            <a:ext cx="5223565" cy="3419061"/>
          </a:xfrm>
          <a:prstGeom prst="rect">
            <a:avLst/>
          </a:prstGeom>
        </p:spPr>
      </p:pic>
    </p:spTree>
    <p:extLst>
      <p:ext uri="{BB962C8B-B14F-4D97-AF65-F5344CB8AC3E}">
        <p14:creationId xmlns:p14="http://schemas.microsoft.com/office/powerpoint/2010/main" val="3683299482"/>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D5F24-350F-463D-9E12-C8D90BA90096}"/>
              </a:ext>
            </a:extLst>
          </p:cNvPr>
          <p:cNvSpPr>
            <a:spLocks noGrp="1"/>
          </p:cNvSpPr>
          <p:nvPr>
            <p:ph type="title"/>
          </p:nvPr>
        </p:nvSpPr>
        <p:spPr/>
        <p:txBody>
          <a:bodyPr/>
          <a:lstStyle/>
          <a:p>
            <a:r>
              <a:rPr lang="en-US" dirty="0"/>
              <a:t>Pervasive computing environments</a:t>
            </a:r>
          </a:p>
        </p:txBody>
      </p:sp>
      <p:pic>
        <p:nvPicPr>
          <p:cNvPr id="4" name="Picture 3">
            <a:extLst>
              <a:ext uri="{FF2B5EF4-FFF2-40B4-BE49-F238E27FC236}">
                <a16:creationId xmlns:a16="http://schemas.microsoft.com/office/drawing/2014/main" id="{222DE3A1-9997-4589-A40A-5D132A447472}"/>
              </a:ext>
            </a:extLst>
          </p:cNvPr>
          <p:cNvPicPr>
            <a:picLocks noChangeAspect="1"/>
          </p:cNvPicPr>
          <p:nvPr/>
        </p:nvPicPr>
        <p:blipFill>
          <a:blip r:embed="rId2"/>
          <a:stretch>
            <a:fillRect/>
          </a:stretch>
        </p:blipFill>
        <p:spPr>
          <a:xfrm>
            <a:off x="2508341" y="2083453"/>
            <a:ext cx="7337562" cy="3835681"/>
          </a:xfrm>
          <a:prstGeom prst="rect">
            <a:avLst/>
          </a:prstGeom>
        </p:spPr>
      </p:pic>
    </p:spTree>
    <p:extLst>
      <p:ext uri="{BB962C8B-B14F-4D97-AF65-F5344CB8AC3E}">
        <p14:creationId xmlns:p14="http://schemas.microsoft.com/office/powerpoint/2010/main" val="232535028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2738B6-F19C-469D-B4E9-385C7BBA17B5}"/>
              </a:ext>
            </a:extLst>
          </p:cNvPr>
          <p:cNvSpPr>
            <a:spLocks noGrp="1"/>
          </p:cNvSpPr>
          <p:nvPr>
            <p:ph type="title"/>
          </p:nvPr>
        </p:nvSpPr>
        <p:spPr/>
        <p:txBody>
          <a:bodyPr/>
          <a:lstStyle/>
          <a:p>
            <a:r>
              <a:rPr lang="en-US" dirty="0"/>
              <a:t>Challenges in large scale dynamic environments</a:t>
            </a:r>
          </a:p>
        </p:txBody>
      </p:sp>
      <p:sp>
        <p:nvSpPr>
          <p:cNvPr id="3" name="Content Placeholder 2">
            <a:extLst>
              <a:ext uri="{FF2B5EF4-FFF2-40B4-BE49-F238E27FC236}">
                <a16:creationId xmlns:a16="http://schemas.microsoft.com/office/drawing/2014/main" id="{63A63072-6808-41F1-B003-70DF9DEC76BB}"/>
              </a:ext>
            </a:extLst>
          </p:cNvPr>
          <p:cNvSpPr>
            <a:spLocks noGrp="1"/>
          </p:cNvSpPr>
          <p:nvPr>
            <p:ph idx="1"/>
          </p:nvPr>
        </p:nvSpPr>
        <p:spPr/>
        <p:txBody>
          <a:bodyPr>
            <a:normAutofit/>
          </a:bodyPr>
          <a:lstStyle/>
          <a:p>
            <a:r>
              <a:rPr lang="en-US" sz="4800" i="1" dirty="0"/>
              <a:t>Bottom-up devices collaboration support</a:t>
            </a:r>
          </a:p>
          <a:p>
            <a:r>
              <a:rPr lang="en-US" sz="4800" i="1" dirty="0"/>
              <a:t>Handling changes in environments</a:t>
            </a:r>
          </a:p>
          <a:p>
            <a:r>
              <a:rPr lang="en-US" sz="4800" i="1" dirty="0"/>
              <a:t>Heterogeneity support</a:t>
            </a:r>
            <a:endParaRPr lang="en-US" sz="4800" dirty="0"/>
          </a:p>
        </p:txBody>
      </p:sp>
    </p:spTree>
    <p:extLst>
      <p:ext uri="{BB962C8B-B14F-4D97-AF65-F5344CB8AC3E}">
        <p14:creationId xmlns:p14="http://schemas.microsoft.com/office/powerpoint/2010/main" val="405804673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857657-CD00-45CB-9585-6C30F39BF114}"/>
              </a:ext>
            </a:extLst>
          </p:cNvPr>
          <p:cNvSpPr>
            <a:spLocks noGrp="1"/>
          </p:cNvSpPr>
          <p:nvPr>
            <p:ph type="title"/>
          </p:nvPr>
        </p:nvSpPr>
        <p:spPr>
          <a:xfrm>
            <a:off x="858416" y="365125"/>
            <a:ext cx="4337425" cy="2751701"/>
          </a:xfrm>
        </p:spPr>
        <p:txBody>
          <a:bodyPr/>
          <a:lstStyle/>
          <a:p>
            <a:r>
              <a:rPr lang="en-US" dirty="0"/>
              <a:t>Service composition framework </a:t>
            </a:r>
          </a:p>
        </p:txBody>
      </p:sp>
      <p:pic>
        <p:nvPicPr>
          <p:cNvPr id="6" name="Picture 5">
            <a:extLst>
              <a:ext uri="{FF2B5EF4-FFF2-40B4-BE49-F238E27FC236}">
                <a16:creationId xmlns:a16="http://schemas.microsoft.com/office/drawing/2014/main" id="{17B1DF24-E2C3-4A4A-B38E-E8131F7419D8}"/>
              </a:ext>
            </a:extLst>
          </p:cNvPr>
          <p:cNvPicPr>
            <a:picLocks noChangeAspect="1"/>
          </p:cNvPicPr>
          <p:nvPr/>
        </p:nvPicPr>
        <p:blipFill>
          <a:blip r:embed="rId2"/>
          <a:stretch>
            <a:fillRect/>
          </a:stretch>
        </p:blipFill>
        <p:spPr>
          <a:xfrm>
            <a:off x="5458854" y="122831"/>
            <a:ext cx="5631933" cy="6612337"/>
          </a:xfrm>
          <a:prstGeom prst="rect">
            <a:avLst/>
          </a:prstGeom>
        </p:spPr>
      </p:pic>
    </p:spTree>
    <p:extLst>
      <p:ext uri="{BB962C8B-B14F-4D97-AF65-F5344CB8AC3E}">
        <p14:creationId xmlns:p14="http://schemas.microsoft.com/office/powerpoint/2010/main" val="124164575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DB5A62-FB63-4B13-889B-7B30392CC7B4}"/>
              </a:ext>
            </a:extLst>
          </p:cNvPr>
          <p:cNvSpPr>
            <a:spLocks noGrp="1"/>
          </p:cNvSpPr>
          <p:nvPr>
            <p:ph type="title"/>
          </p:nvPr>
        </p:nvSpPr>
        <p:spPr/>
        <p:txBody>
          <a:bodyPr/>
          <a:lstStyle/>
          <a:p>
            <a:r>
              <a:rPr lang="en-US" dirty="0"/>
              <a:t>Service composition approaches</a:t>
            </a:r>
          </a:p>
        </p:txBody>
      </p:sp>
      <p:pic>
        <p:nvPicPr>
          <p:cNvPr id="5" name="Picture 4">
            <a:extLst>
              <a:ext uri="{FF2B5EF4-FFF2-40B4-BE49-F238E27FC236}">
                <a16:creationId xmlns:a16="http://schemas.microsoft.com/office/drawing/2014/main" id="{BD485111-1DDD-4180-87ED-BE9860473B46}"/>
              </a:ext>
            </a:extLst>
          </p:cNvPr>
          <p:cNvPicPr>
            <a:picLocks noChangeAspect="1"/>
          </p:cNvPicPr>
          <p:nvPr/>
        </p:nvPicPr>
        <p:blipFill>
          <a:blip r:embed="rId2"/>
          <a:stretch>
            <a:fillRect/>
          </a:stretch>
        </p:blipFill>
        <p:spPr>
          <a:xfrm>
            <a:off x="1223370" y="2018285"/>
            <a:ext cx="9896914" cy="4392348"/>
          </a:xfrm>
          <a:prstGeom prst="rect">
            <a:avLst/>
          </a:prstGeom>
        </p:spPr>
      </p:pic>
    </p:spTree>
    <p:extLst>
      <p:ext uri="{BB962C8B-B14F-4D97-AF65-F5344CB8AC3E}">
        <p14:creationId xmlns:p14="http://schemas.microsoft.com/office/powerpoint/2010/main" val="117870365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D35F39-E6EF-43E5-B8AC-6D0DE2349796}"/>
              </a:ext>
            </a:extLst>
          </p:cNvPr>
          <p:cNvSpPr>
            <a:spLocks noGrp="1"/>
          </p:cNvSpPr>
          <p:nvPr>
            <p:ph type="title"/>
          </p:nvPr>
        </p:nvSpPr>
        <p:spPr/>
        <p:txBody>
          <a:bodyPr/>
          <a:lstStyle/>
          <a:p>
            <a:r>
              <a:rPr lang="en-US" dirty="0"/>
              <a:t>Localized approach</a:t>
            </a:r>
          </a:p>
        </p:txBody>
      </p:sp>
      <p:pic>
        <p:nvPicPr>
          <p:cNvPr id="5" name="Picture 4">
            <a:extLst>
              <a:ext uri="{FF2B5EF4-FFF2-40B4-BE49-F238E27FC236}">
                <a16:creationId xmlns:a16="http://schemas.microsoft.com/office/drawing/2014/main" id="{BF536F07-6B3F-4E5C-B0FB-AABB93604139}"/>
              </a:ext>
            </a:extLst>
          </p:cNvPr>
          <p:cNvPicPr>
            <a:picLocks noChangeAspect="1"/>
          </p:cNvPicPr>
          <p:nvPr/>
        </p:nvPicPr>
        <p:blipFill>
          <a:blip r:embed="rId2"/>
          <a:stretch>
            <a:fillRect/>
          </a:stretch>
        </p:blipFill>
        <p:spPr>
          <a:xfrm>
            <a:off x="3111317" y="1825625"/>
            <a:ext cx="5827449" cy="4148871"/>
          </a:xfrm>
          <a:prstGeom prst="rect">
            <a:avLst/>
          </a:prstGeom>
        </p:spPr>
      </p:pic>
    </p:spTree>
    <p:extLst>
      <p:ext uri="{BB962C8B-B14F-4D97-AF65-F5344CB8AC3E}">
        <p14:creationId xmlns:p14="http://schemas.microsoft.com/office/powerpoint/2010/main" val="164007431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21C3AC-44FB-48AB-BCEA-0490272DE050}"/>
              </a:ext>
            </a:extLst>
          </p:cNvPr>
          <p:cNvSpPr>
            <a:spLocks noGrp="1"/>
          </p:cNvSpPr>
          <p:nvPr>
            <p:ph type="title"/>
          </p:nvPr>
        </p:nvSpPr>
        <p:spPr/>
        <p:txBody>
          <a:bodyPr/>
          <a:lstStyle/>
          <a:p>
            <a:r>
              <a:rPr lang="en-US" dirty="0"/>
              <a:t>Localized approach example</a:t>
            </a:r>
          </a:p>
        </p:txBody>
      </p:sp>
      <p:sp>
        <p:nvSpPr>
          <p:cNvPr id="7" name="Text Placeholder 6">
            <a:extLst>
              <a:ext uri="{FF2B5EF4-FFF2-40B4-BE49-F238E27FC236}">
                <a16:creationId xmlns:a16="http://schemas.microsoft.com/office/drawing/2014/main" id="{E3864313-F922-433B-AF9F-78F6CD1930AA}"/>
              </a:ext>
            </a:extLst>
          </p:cNvPr>
          <p:cNvSpPr>
            <a:spLocks noGrp="1"/>
          </p:cNvSpPr>
          <p:nvPr>
            <p:ph type="body" idx="1"/>
          </p:nvPr>
        </p:nvSpPr>
        <p:spPr/>
        <p:txBody>
          <a:bodyPr>
            <a:normAutofit/>
          </a:bodyPr>
          <a:lstStyle/>
          <a:p>
            <a:r>
              <a:rPr lang="en-US" sz="3200" dirty="0"/>
              <a:t>Service request</a:t>
            </a:r>
          </a:p>
        </p:txBody>
      </p:sp>
      <p:sp>
        <p:nvSpPr>
          <p:cNvPr id="8" name="Text Placeholder 7">
            <a:extLst>
              <a:ext uri="{FF2B5EF4-FFF2-40B4-BE49-F238E27FC236}">
                <a16:creationId xmlns:a16="http://schemas.microsoft.com/office/drawing/2014/main" id="{E589A055-6555-441B-86E8-D5B0898C1007}"/>
              </a:ext>
            </a:extLst>
          </p:cNvPr>
          <p:cNvSpPr>
            <a:spLocks noGrp="1"/>
          </p:cNvSpPr>
          <p:nvPr>
            <p:ph type="body" sz="quarter" idx="3"/>
          </p:nvPr>
        </p:nvSpPr>
        <p:spPr/>
        <p:txBody>
          <a:bodyPr>
            <a:normAutofit/>
          </a:bodyPr>
          <a:lstStyle/>
          <a:p>
            <a:r>
              <a:rPr lang="en-US" sz="3200" dirty="0"/>
              <a:t>Valid solutions</a:t>
            </a:r>
          </a:p>
        </p:txBody>
      </p:sp>
      <p:pic>
        <p:nvPicPr>
          <p:cNvPr id="4" name="Picture 3">
            <a:extLst>
              <a:ext uri="{FF2B5EF4-FFF2-40B4-BE49-F238E27FC236}">
                <a16:creationId xmlns:a16="http://schemas.microsoft.com/office/drawing/2014/main" id="{D2024B79-B97A-49E9-B125-458FB1286CE6}"/>
              </a:ext>
            </a:extLst>
          </p:cNvPr>
          <p:cNvPicPr>
            <a:picLocks noChangeAspect="1"/>
          </p:cNvPicPr>
          <p:nvPr/>
        </p:nvPicPr>
        <p:blipFill>
          <a:blip r:embed="rId2"/>
          <a:stretch>
            <a:fillRect/>
          </a:stretch>
        </p:blipFill>
        <p:spPr>
          <a:xfrm>
            <a:off x="1148383" y="3821113"/>
            <a:ext cx="2639028" cy="1729154"/>
          </a:xfrm>
          <a:prstGeom prst="rect">
            <a:avLst/>
          </a:prstGeom>
        </p:spPr>
      </p:pic>
      <p:pic>
        <p:nvPicPr>
          <p:cNvPr id="5" name="Picture 4">
            <a:extLst>
              <a:ext uri="{FF2B5EF4-FFF2-40B4-BE49-F238E27FC236}">
                <a16:creationId xmlns:a16="http://schemas.microsoft.com/office/drawing/2014/main" id="{A2C54140-6314-4D37-8779-A72BEAC298CF}"/>
              </a:ext>
            </a:extLst>
          </p:cNvPr>
          <p:cNvPicPr>
            <a:picLocks noChangeAspect="1"/>
          </p:cNvPicPr>
          <p:nvPr/>
        </p:nvPicPr>
        <p:blipFill>
          <a:blip r:embed="rId3"/>
          <a:stretch>
            <a:fillRect/>
          </a:stretch>
        </p:blipFill>
        <p:spPr>
          <a:xfrm>
            <a:off x="6513964" y="2951636"/>
            <a:ext cx="4653023" cy="3235569"/>
          </a:xfrm>
          <a:prstGeom prst="rect">
            <a:avLst/>
          </a:prstGeom>
        </p:spPr>
      </p:pic>
    </p:spTree>
    <p:extLst>
      <p:ext uri="{BB962C8B-B14F-4D97-AF65-F5344CB8AC3E}">
        <p14:creationId xmlns:p14="http://schemas.microsoft.com/office/powerpoint/2010/main" val="37437934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9BB45-BED0-4980-ABF3-BF037E311921}"/>
              </a:ext>
            </a:extLst>
          </p:cNvPr>
          <p:cNvSpPr>
            <a:spLocks noGrp="1"/>
          </p:cNvSpPr>
          <p:nvPr>
            <p:ph type="title"/>
          </p:nvPr>
        </p:nvSpPr>
        <p:spPr/>
        <p:txBody>
          <a:bodyPr/>
          <a:lstStyle/>
          <a:p>
            <a:r>
              <a:rPr lang="en-US" dirty="0"/>
              <a:t>Basic idea of LASEC algorithm</a:t>
            </a:r>
          </a:p>
        </p:txBody>
      </p:sp>
      <p:pic>
        <p:nvPicPr>
          <p:cNvPr id="7" name="Picture 6">
            <a:extLst>
              <a:ext uri="{FF2B5EF4-FFF2-40B4-BE49-F238E27FC236}">
                <a16:creationId xmlns:a16="http://schemas.microsoft.com/office/drawing/2014/main" id="{0B54A74E-059F-4B3E-A2F9-32C9FBFE08DE}"/>
              </a:ext>
            </a:extLst>
          </p:cNvPr>
          <p:cNvPicPr>
            <a:picLocks noChangeAspect="1"/>
          </p:cNvPicPr>
          <p:nvPr/>
        </p:nvPicPr>
        <p:blipFill>
          <a:blip r:embed="rId2"/>
          <a:stretch>
            <a:fillRect/>
          </a:stretch>
        </p:blipFill>
        <p:spPr>
          <a:xfrm>
            <a:off x="1457459" y="1845490"/>
            <a:ext cx="8572949" cy="4620397"/>
          </a:xfrm>
          <a:prstGeom prst="rect">
            <a:avLst/>
          </a:prstGeom>
        </p:spPr>
      </p:pic>
    </p:spTree>
    <p:extLst>
      <p:ext uri="{BB962C8B-B14F-4D97-AF65-F5344CB8AC3E}">
        <p14:creationId xmlns:p14="http://schemas.microsoft.com/office/powerpoint/2010/main" val="75773209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AB4690-0238-4357-AA54-2B3849EFEB90}"/>
              </a:ext>
            </a:extLst>
          </p:cNvPr>
          <p:cNvSpPr>
            <a:spLocks noGrp="1"/>
          </p:cNvSpPr>
          <p:nvPr>
            <p:ph type="title"/>
          </p:nvPr>
        </p:nvSpPr>
        <p:spPr/>
        <p:txBody>
          <a:bodyPr/>
          <a:lstStyle/>
          <a:p>
            <a:r>
              <a:rPr lang="en-US" dirty="0"/>
              <a:t>Module 3 Summary</a:t>
            </a:r>
          </a:p>
        </p:txBody>
      </p:sp>
      <p:sp>
        <p:nvSpPr>
          <p:cNvPr id="3" name="Content Placeholder 2">
            <a:extLst>
              <a:ext uri="{FF2B5EF4-FFF2-40B4-BE49-F238E27FC236}">
                <a16:creationId xmlns:a16="http://schemas.microsoft.com/office/drawing/2014/main" id="{24462419-4886-48AB-A347-8BCBD82782C0}"/>
              </a:ext>
            </a:extLst>
          </p:cNvPr>
          <p:cNvSpPr>
            <a:spLocks noGrp="1"/>
          </p:cNvSpPr>
          <p:nvPr>
            <p:ph idx="1"/>
          </p:nvPr>
        </p:nvSpPr>
        <p:spPr/>
        <p:txBody>
          <a:bodyPr>
            <a:normAutofit/>
          </a:bodyPr>
          <a:lstStyle/>
          <a:p>
            <a:r>
              <a:rPr lang="en-US" sz="3600" dirty="0"/>
              <a:t>Service discovery</a:t>
            </a:r>
          </a:p>
          <a:p>
            <a:r>
              <a:rPr lang="en-US" sz="3600" dirty="0"/>
              <a:t>Service composition</a:t>
            </a:r>
          </a:p>
        </p:txBody>
      </p:sp>
    </p:spTree>
    <p:extLst>
      <p:ext uri="{BB962C8B-B14F-4D97-AF65-F5344CB8AC3E}">
        <p14:creationId xmlns:p14="http://schemas.microsoft.com/office/powerpoint/2010/main" val="3385665180"/>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DB986D-A9C5-48CF-B904-E0E0F2E22A7E}"/>
              </a:ext>
            </a:extLst>
          </p:cNvPr>
          <p:cNvSpPr>
            <a:spLocks noGrp="1"/>
          </p:cNvSpPr>
          <p:nvPr>
            <p:ph type="title"/>
          </p:nvPr>
        </p:nvSpPr>
        <p:spPr/>
        <p:txBody>
          <a:bodyPr/>
          <a:lstStyle/>
          <a:p>
            <a:r>
              <a:rPr lang="en-US" dirty="0"/>
              <a:t>Textbooks</a:t>
            </a:r>
          </a:p>
        </p:txBody>
      </p:sp>
      <p:sp>
        <p:nvSpPr>
          <p:cNvPr id="7" name="Content Placeholder 6">
            <a:extLst>
              <a:ext uri="{FF2B5EF4-FFF2-40B4-BE49-F238E27FC236}">
                <a16:creationId xmlns:a16="http://schemas.microsoft.com/office/drawing/2014/main" id="{3F8A72BA-5BA6-4A45-B1B5-88C037694B9D}"/>
              </a:ext>
            </a:extLst>
          </p:cNvPr>
          <p:cNvSpPr>
            <a:spLocks noGrp="1"/>
          </p:cNvSpPr>
          <p:nvPr>
            <p:ph idx="1"/>
          </p:nvPr>
        </p:nvSpPr>
        <p:spPr/>
        <p:txBody>
          <a:bodyPr>
            <a:normAutofit/>
          </a:bodyPr>
          <a:lstStyle/>
          <a:p>
            <a:r>
              <a:rPr lang="en-US" dirty="0"/>
              <a:t>Web Services Essentials</a:t>
            </a:r>
          </a:p>
          <a:p>
            <a:pPr lvl="1"/>
            <a:r>
              <a:rPr lang="en-US" dirty="0">
                <a:solidFill>
                  <a:srgbClr val="FF0000"/>
                </a:solidFill>
              </a:rPr>
              <a:t>Chapter 7</a:t>
            </a:r>
          </a:p>
          <a:p>
            <a:r>
              <a:rPr lang="en-GB" dirty="0"/>
              <a:t>Services Computing</a:t>
            </a:r>
          </a:p>
          <a:p>
            <a:pPr lvl="1"/>
            <a:r>
              <a:rPr lang="en-GB" dirty="0">
                <a:solidFill>
                  <a:srgbClr val="FF0000"/>
                </a:solidFill>
              </a:rPr>
              <a:t>Chapters 3.3-3.6</a:t>
            </a:r>
          </a:p>
        </p:txBody>
      </p:sp>
      <p:sp>
        <p:nvSpPr>
          <p:cNvPr id="9" name="Speech Bubble: Rectangle with Corners Rounded 8">
            <a:extLst>
              <a:ext uri="{FF2B5EF4-FFF2-40B4-BE49-F238E27FC236}">
                <a16:creationId xmlns:a16="http://schemas.microsoft.com/office/drawing/2014/main" id="{65AED404-BCD2-4F49-AA00-8D908A4F855A}"/>
              </a:ext>
            </a:extLst>
          </p:cNvPr>
          <p:cNvSpPr/>
          <p:nvPr/>
        </p:nvSpPr>
        <p:spPr>
          <a:xfrm>
            <a:off x="5388420" y="4665277"/>
            <a:ext cx="4178711" cy="1880701"/>
          </a:xfrm>
          <a:prstGeom prst="wedgeRoundRectCallout">
            <a:avLst>
              <a:gd name="adj1" fmla="val -80129"/>
              <a:gd name="adj2" fmla="val -103573"/>
              <a:gd name="adj3" fmla="val 16667"/>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GB" sz="2400" dirty="0">
                <a:solidFill>
                  <a:srgbClr val="44546A"/>
                </a:solidFill>
              </a:rPr>
              <a:t>You can find an online version of this book </a:t>
            </a:r>
            <a:r>
              <a:rPr lang="en-GB" sz="2400" b="1" dirty="0">
                <a:solidFill>
                  <a:srgbClr val="44546A"/>
                </a:solidFill>
              </a:rPr>
              <a:t>for free</a:t>
            </a:r>
            <a:r>
              <a:rPr lang="en-GB" sz="2400" dirty="0">
                <a:solidFill>
                  <a:srgbClr val="44546A"/>
                </a:solidFill>
              </a:rPr>
              <a:t> through our library webpage</a:t>
            </a:r>
            <a:endParaRPr lang="en-US" sz="2400" dirty="0">
              <a:solidFill>
                <a:srgbClr val="44546A"/>
              </a:solidFill>
            </a:endParaRPr>
          </a:p>
        </p:txBody>
      </p:sp>
    </p:spTree>
    <p:extLst>
      <p:ext uri="{BB962C8B-B14F-4D97-AF65-F5344CB8AC3E}">
        <p14:creationId xmlns:p14="http://schemas.microsoft.com/office/powerpoint/2010/main" val="3287318254"/>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024A58-101F-464A-8EBC-D7221E46ED9E}"/>
              </a:ext>
            </a:extLst>
          </p:cNvPr>
          <p:cNvSpPr>
            <a:spLocks noGrp="1"/>
          </p:cNvSpPr>
          <p:nvPr>
            <p:ph type="title"/>
          </p:nvPr>
        </p:nvSpPr>
        <p:spPr/>
        <p:txBody>
          <a:bodyPr/>
          <a:lstStyle/>
          <a:p>
            <a:r>
              <a:rPr lang="en-US" dirty="0"/>
              <a:t>Module 3 Learning Outcomes</a:t>
            </a:r>
          </a:p>
        </p:txBody>
      </p:sp>
      <p:sp>
        <p:nvSpPr>
          <p:cNvPr id="3" name="Content Placeholder 2">
            <a:extLst>
              <a:ext uri="{FF2B5EF4-FFF2-40B4-BE49-F238E27FC236}">
                <a16:creationId xmlns:a16="http://schemas.microsoft.com/office/drawing/2014/main" id="{7EB3299E-F630-47C1-A8E2-95900B3734D6}"/>
              </a:ext>
            </a:extLst>
          </p:cNvPr>
          <p:cNvSpPr>
            <a:spLocks noGrp="1"/>
          </p:cNvSpPr>
          <p:nvPr>
            <p:ph idx="1"/>
          </p:nvPr>
        </p:nvSpPr>
        <p:spPr/>
        <p:txBody>
          <a:bodyPr>
            <a:normAutofit/>
          </a:bodyPr>
          <a:lstStyle/>
          <a:p>
            <a:r>
              <a:rPr lang="en-GB" dirty="0"/>
              <a:t>Understand the main concepts of UDDI﻿﻿﻿</a:t>
            </a:r>
          </a:p>
          <a:p>
            <a:r>
              <a:rPr lang="en-GB" dirty="0"/>
              <a:t>Understand main uses of UDDI,﻿﻿﻿﻿</a:t>
            </a:r>
          </a:p>
          <a:p>
            <a:r>
              <a:rPr lang="en-GB" dirty="0"/>
              <a:t>Understand the technical aspects of UDDI﻿﻿﻿﻿</a:t>
            </a:r>
          </a:p>
          <a:p>
            <a:r>
              <a:rPr lang="en-GB" dirty="0"/>
              <a:t>Understand basic concepts of BPEL</a:t>
            </a:r>
          </a:p>
          <a:p>
            <a:r>
              <a:rPr lang="en-GB" dirty="0"/>
              <a:t>Understand BPEL basic structure</a:t>
            </a:r>
          </a:p>
          <a:p>
            <a:r>
              <a:rPr lang="en-GB" dirty="0"/>
              <a:t>Be able to create business process</a:t>
            </a:r>
            <a:br>
              <a:rPr lang="en-GB" dirty="0"/>
            </a:br>
            <a:endParaRPr lang="en-US" dirty="0"/>
          </a:p>
        </p:txBody>
      </p:sp>
    </p:spTree>
    <p:extLst>
      <p:ext uri="{BB962C8B-B14F-4D97-AF65-F5344CB8AC3E}">
        <p14:creationId xmlns:p14="http://schemas.microsoft.com/office/powerpoint/2010/main" val="11176053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GB" dirty="0"/>
              <a:t>Module 3 Guiding Questions</a:t>
            </a:r>
          </a:p>
        </p:txBody>
      </p:sp>
      <p:sp>
        <p:nvSpPr>
          <p:cNvPr id="3" name="内容占位符 2"/>
          <p:cNvSpPr>
            <a:spLocks noGrp="1"/>
          </p:cNvSpPr>
          <p:nvPr>
            <p:ph idx="1"/>
          </p:nvPr>
        </p:nvSpPr>
        <p:spPr/>
        <p:txBody>
          <a:bodyPr>
            <a:normAutofit lnSpcReduction="10000"/>
          </a:bodyPr>
          <a:lstStyle/>
          <a:p>
            <a:r>
              <a:rPr lang="en-GB" dirty="0"/>
              <a:t>What is service discovery?</a:t>
            </a:r>
          </a:p>
          <a:p>
            <a:r>
              <a:rPr lang="en-GB" dirty="0"/>
              <a:t>What is UDDI?</a:t>
            </a:r>
          </a:p>
          <a:p>
            <a:r>
              <a:rPr lang="en-GB" dirty="0"/>
              <a:t>What is the relationship between XML, SOAP and UDDI?</a:t>
            </a:r>
          </a:p>
          <a:p>
            <a:r>
              <a:rPr lang="en-GB" dirty="0"/>
              <a:t>What are the technical aspects of UDDI?</a:t>
            </a:r>
          </a:p>
          <a:p>
            <a:r>
              <a:rPr lang="en-GB" dirty="0"/>
              <a:t>What are the main uses of UDDI?</a:t>
            </a:r>
          </a:p>
          <a:p>
            <a:r>
              <a:rPr lang="en-GB" dirty="0"/>
              <a:t>Can you explain the UDDI data model in details?</a:t>
            </a:r>
          </a:p>
          <a:p>
            <a:r>
              <a:rPr lang="en-GB" dirty="0"/>
              <a:t>How to search UDDI via web based interface?</a:t>
            </a:r>
          </a:p>
          <a:p>
            <a:r>
              <a:rPr lang="en-GB" dirty="0"/>
              <a:t>How to use the UDDI programmatic API?</a:t>
            </a:r>
          </a:p>
          <a:p>
            <a:r>
              <a:rPr lang="en-GB" dirty="0"/>
              <a:t>How to publish new companies and services to UDDI?</a:t>
            </a:r>
          </a:p>
          <a:p>
            <a:pPr marL="0" indent="0">
              <a:buNone/>
            </a:pPr>
            <a:endParaRPr lang="en-GB" dirty="0"/>
          </a:p>
        </p:txBody>
      </p:sp>
    </p:spTree>
    <p:extLst>
      <p:ext uri="{BB962C8B-B14F-4D97-AF65-F5344CB8AC3E}">
        <p14:creationId xmlns:p14="http://schemas.microsoft.com/office/powerpoint/2010/main" val="39743880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GB" dirty="0"/>
              <a:t>Module 3 Guiding Questions</a:t>
            </a:r>
          </a:p>
        </p:txBody>
      </p:sp>
      <p:sp>
        <p:nvSpPr>
          <p:cNvPr id="3" name="内容占位符 2"/>
          <p:cNvSpPr>
            <a:spLocks noGrp="1"/>
          </p:cNvSpPr>
          <p:nvPr>
            <p:ph idx="1"/>
          </p:nvPr>
        </p:nvSpPr>
        <p:spPr/>
        <p:txBody>
          <a:bodyPr>
            <a:normAutofit/>
          </a:bodyPr>
          <a:lstStyle/>
          <a:p>
            <a:r>
              <a:rPr lang="en-GB" dirty="0"/>
              <a:t>What is service composition?</a:t>
            </a:r>
          </a:p>
          <a:p>
            <a:r>
              <a:rPr lang="en-GB" dirty="0"/>
              <a:t>what is business process?</a:t>
            </a:r>
          </a:p>
          <a:p>
            <a:r>
              <a:rPr lang="en-GB" dirty="0"/>
              <a:t>What is BPEL?</a:t>
            </a:r>
          </a:p>
          <a:p>
            <a:r>
              <a:rPr lang="en-GB" dirty="0"/>
              <a:t>How to create the business process in BPEL?</a:t>
            </a:r>
          </a:p>
          <a:p>
            <a:r>
              <a:rPr lang="en-GB" dirty="0"/>
              <a:t>What is the basic structure of BPEL document?</a:t>
            </a:r>
          </a:p>
          <a:p>
            <a:pPr marL="0" indent="0">
              <a:buNone/>
            </a:pPr>
            <a:endParaRPr lang="en-GB" dirty="0"/>
          </a:p>
        </p:txBody>
      </p:sp>
    </p:spTree>
    <p:extLst>
      <p:ext uri="{BB962C8B-B14F-4D97-AF65-F5344CB8AC3E}">
        <p14:creationId xmlns:p14="http://schemas.microsoft.com/office/powerpoint/2010/main" val="20214876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p:cNvSpPr>
            <a:spLocks noGrp="1" noChangeArrowheads="1"/>
          </p:cNvSpPr>
          <p:nvPr>
            <p:ph type="ctrTitle"/>
          </p:nvPr>
        </p:nvSpPr>
        <p:spPr>
          <a:xfrm>
            <a:off x="1152939" y="2743200"/>
            <a:ext cx="10686553" cy="1371600"/>
          </a:xfrm>
          <a:noFill/>
          <a:ln/>
        </p:spPr>
        <p:txBody>
          <a:bodyPr anchor="b">
            <a:normAutofit/>
          </a:bodyPr>
          <a:lstStyle/>
          <a:p>
            <a:r>
              <a:rPr lang="en-GB" altLang="en-US" sz="7200" dirty="0">
                <a:latin typeface="Swis721 Hv BT" pitchFamily="34" charset="0"/>
              </a:rPr>
              <a:t>Service Discovery UDDI</a:t>
            </a:r>
            <a:endParaRPr lang="en-US" altLang="en-US" sz="6600" dirty="0">
              <a:latin typeface="Swis721 Hv BT" pitchFamily="34" charset="0"/>
            </a:endParaRPr>
          </a:p>
        </p:txBody>
      </p:sp>
    </p:spTree>
    <p:extLst>
      <p:ext uri="{BB962C8B-B14F-4D97-AF65-F5344CB8AC3E}">
        <p14:creationId xmlns:p14="http://schemas.microsoft.com/office/powerpoint/2010/main" val="24569364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349" name="灯片编号占位符 5">
            <a:extLst>
              <a:ext uri="{FF2B5EF4-FFF2-40B4-BE49-F238E27FC236}">
                <a16:creationId xmlns:a16="http://schemas.microsoft.com/office/drawing/2014/main" id="{012A3705-7C9B-44AA-9F4F-ABFEC1A9ED86}"/>
              </a:ext>
            </a:extLst>
          </p:cNvPr>
          <p:cNvSpPr txBox="1">
            <a:spLocks noGrp="1"/>
          </p:cNvSpPr>
          <p:nvPr/>
        </p:nvSpPr>
        <p:spPr bwMode="auto">
          <a:xfrm>
            <a:off x="8077200" y="6243638"/>
            <a:ext cx="2133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i="1">
                <a:solidFill>
                  <a:schemeClr val="tx1"/>
                </a:solidFill>
                <a:latin typeface="Comic Sans MS" panose="030F0702030302020204" pitchFamily="66" charset="0"/>
                <a:ea typeface="宋体" panose="02010600030101010101" pitchFamily="2" charset="-122"/>
              </a:defRPr>
            </a:lvl1pPr>
            <a:lvl2pPr marL="742950" indent="-285750">
              <a:defRPr i="1">
                <a:solidFill>
                  <a:schemeClr val="tx1"/>
                </a:solidFill>
                <a:latin typeface="Comic Sans MS" panose="030F0702030302020204" pitchFamily="66" charset="0"/>
                <a:ea typeface="宋体" panose="02010600030101010101" pitchFamily="2" charset="-122"/>
              </a:defRPr>
            </a:lvl2pPr>
            <a:lvl3pPr marL="1143000" indent="-228600">
              <a:defRPr i="1">
                <a:solidFill>
                  <a:schemeClr val="tx1"/>
                </a:solidFill>
                <a:latin typeface="Comic Sans MS" panose="030F0702030302020204" pitchFamily="66" charset="0"/>
                <a:ea typeface="宋体" panose="02010600030101010101" pitchFamily="2" charset="-122"/>
              </a:defRPr>
            </a:lvl3pPr>
            <a:lvl4pPr marL="1600200" indent="-228600">
              <a:defRPr i="1">
                <a:solidFill>
                  <a:schemeClr val="tx1"/>
                </a:solidFill>
                <a:latin typeface="Comic Sans MS" panose="030F0702030302020204" pitchFamily="66" charset="0"/>
                <a:ea typeface="宋体" panose="02010600030101010101" pitchFamily="2" charset="-122"/>
              </a:defRPr>
            </a:lvl4pPr>
            <a:lvl5pPr marL="2057400" indent="-228600">
              <a:defRPr i="1">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i="1">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i="1">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i="1">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i="1">
                <a:solidFill>
                  <a:schemeClr val="tx1"/>
                </a:solidFill>
                <a:latin typeface="Comic Sans MS" panose="030F0702030302020204" pitchFamily="66" charset="0"/>
                <a:ea typeface="宋体" panose="02010600030101010101" pitchFamily="2" charset="-122"/>
              </a:defRPr>
            </a:lvl9pPr>
          </a:lstStyle>
          <a:p>
            <a:pPr algn="r" eaLnBrk="1" hangingPunct="1"/>
            <a:fld id="{040682FF-8A27-440C-8962-1019BF33FCC9}" type="slidenum">
              <a:rPr lang="zh-CN" altLang="en-US" sz="1200">
                <a:solidFill>
                  <a:srgbClr val="000000"/>
                </a:solidFill>
                <a:latin typeface="Garamond" panose="02020404030301010803" pitchFamily="18" charset="0"/>
              </a:rPr>
              <a:pPr algn="r" eaLnBrk="1" hangingPunct="1"/>
              <a:t>18</a:t>
            </a:fld>
            <a:endParaRPr lang="en-US" altLang="zh-CN" sz="1200">
              <a:solidFill>
                <a:srgbClr val="000000"/>
              </a:solidFill>
              <a:latin typeface="Garamond" panose="02020404030301010803" pitchFamily="18" charset="0"/>
            </a:endParaRPr>
          </a:p>
        </p:txBody>
      </p:sp>
      <p:pic>
        <p:nvPicPr>
          <p:cNvPr id="57350" name="Picture 4">
            <a:extLst>
              <a:ext uri="{FF2B5EF4-FFF2-40B4-BE49-F238E27FC236}">
                <a16:creationId xmlns:a16="http://schemas.microsoft.com/office/drawing/2014/main" id="{6E8CC6F0-C0DE-4B0A-AEDC-44EE04C583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5972" t="2174" r="1492"/>
          <a:stretch>
            <a:fillRect/>
          </a:stretch>
        </p:blipFill>
        <p:spPr bwMode="auto">
          <a:xfrm>
            <a:off x="3095402" y="1954213"/>
            <a:ext cx="5600437" cy="4068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p:cNvSpPr/>
          <p:nvPr/>
        </p:nvSpPr>
        <p:spPr>
          <a:xfrm>
            <a:off x="2702662" y="2248716"/>
            <a:ext cx="2387349" cy="18728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矩形 2"/>
          <p:cNvSpPr/>
          <p:nvPr/>
        </p:nvSpPr>
        <p:spPr>
          <a:xfrm>
            <a:off x="6762198" y="1900869"/>
            <a:ext cx="3165575" cy="222068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矩形 3"/>
          <p:cNvSpPr/>
          <p:nvPr/>
        </p:nvSpPr>
        <p:spPr>
          <a:xfrm>
            <a:off x="3675619" y="5071995"/>
            <a:ext cx="5617036" cy="16018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矩形 4"/>
          <p:cNvSpPr/>
          <p:nvPr/>
        </p:nvSpPr>
        <p:spPr>
          <a:xfrm>
            <a:off x="3044997" y="3891831"/>
            <a:ext cx="2481943" cy="138736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7207151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Lst>
  </p:timing>
</p:sld>
</file>

<file path=ppt/slides/slide1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346" name="Rectangle 2">
            <a:extLst>
              <a:ext uri="{FF2B5EF4-FFF2-40B4-BE49-F238E27FC236}">
                <a16:creationId xmlns:a16="http://schemas.microsoft.com/office/drawing/2014/main" id="{1D58B67D-80BF-4A9B-825B-EF95AD20E994}"/>
              </a:ext>
            </a:extLst>
          </p:cNvPr>
          <p:cNvSpPr>
            <a:spLocks noGrp="1" noChangeArrowheads="1"/>
          </p:cNvSpPr>
          <p:nvPr>
            <p:ph type="title" idx="4294967295"/>
          </p:nvPr>
        </p:nvSpPr>
        <p:spPr/>
        <p:txBody>
          <a:bodyPr/>
          <a:lstStyle/>
          <a:p>
            <a:pPr eaLnBrk="1" hangingPunct="1"/>
            <a:r>
              <a:rPr lang="en-US" altLang="zh-CN" dirty="0"/>
              <a:t>UDDI</a:t>
            </a:r>
          </a:p>
        </p:txBody>
      </p:sp>
      <p:sp>
        <p:nvSpPr>
          <p:cNvPr id="57347" name="Rectangle 3">
            <a:extLst>
              <a:ext uri="{FF2B5EF4-FFF2-40B4-BE49-F238E27FC236}">
                <a16:creationId xmlns:a16="http://schemas.microsoft.com/office/drawing/2014/main" id="{B943E529-D3E1-4D68-BC8C-3B51117D56DF}"/>
              </a:ext>
            </a:extLst>
          </p:cNvPr>
          <p:cNvSpPr>
            <a:spLocks noGrp="1" noChangeArrowheads="1"/>
          </p:cNvSpPr>
          <p:nvPr>
            <p:ph idx="4294967295"/>
          </p:nvPr>
        </p:nvSpPr>
        <p:spPr>
          <a:xfrm>
            <a:off x="522515" y="1614238"/>
            <a:ext cx="9534300" cy="1076325"/>
          </a:xfrm>
        </p:spPr>
        <p:txBody>
          <a:bodyPr>
            <a:noAutofit/>
          </a:bodyPr>
          <a:lstStyle/>
          <a:p>
            <a:r>
              <a:rPr lang="zh-CN" altLang="en-US" sz="3600" dirty="0"/>
              <a:t>UDDI</a:t>
            </a:r>
            <a:r>
              <a:rPr lang="en-US" altLang="zh-CN" sz="3600" dirty="0"/>
              <a:t>(Universal Description, Discovery, and Integration )</a:t>
            </a:r>
            <a:r>
              <a:rPr lang="zh-CN" altLang="en-US" sz="3600" dirty="0"/>
              <a:t> defines a </a:t>
            </a:r>
            <a:r>
              <a:rPr lang="zh-CN" altLang="en-US" sz="3600" u="sng" dirty="0"/>
              <a:t>scheme</a:t>
            </a:r>
            <a:r>
              <a:rPr lang="zh-CN" altLang="en-US" sz="3600" dirty="0"/>
              <a:t> to publish and discover information about Web services</a:t>
            </a:r>
          </a:p>
        </p:txBody>
      </p:sp>
      <p:sp>
        <p:nvSpPr>
          <p:cNvPr id="57349" name="灯片编号占位符 5">
            <a:extLst>
              <a:ext uri="{FF2B5EF4-FFF2-40B4-BE49-F238E27FC236}">
                <a16:creationId xmlns:a16="http://schemas.microsoft.com/office/drawing/2014/main" id="{012A3705-7C9B-44AA-9F4F-ABFEC1A9ED86}"/>
              </a:ext>
            </a:extLst>
          </p:cNvPr>
          <p:cNvSpPr txBox="1">
            <a:spLocks noGrp="1"/>
          </p:cNvSpPr>
          <p:nvPr/>
        </p:nvSpPr>
        <p:spPr bwMode="auto">
          <a:xfrm>
            <a:off x="8077200" y="6243638"/>
            <a:ext cx="2133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i="1">
                <a:solidFill>
                  <a:schemeClr val="tx1"/>
                </a:solidFill>
                <a:latin typeface="Comic Sans MS" panose="030F0702030302020204" pitchFamily="66" charset="0"/>
                <a:ea typeface="宋体" panose="02010600030101010101" pitchFamily="2" charset="-122"/>
              </a:defRPr>
            </a:lvl1pPr>
            <a:lvl2pPr marL="742950" indent="-285750">
              <a:defRPr i="1">
                <a:solidFill>
                  <a:schemeClr val="tx1"/>
                </a:solidFill>
                <a:latin typeface="Comic Sans MS" panose="030F0702030302020204" pitchFamily="66" charset="0"/>
                <a:ea typeface="宋体" panose="02010600030101010101" pitchFamily="2" charset="-122"/>
              </a:defRPr>
            </a:lvl2pPr>
            <a:lvl3pPr marL="1143000" indent="-228600">
              <a:defRPr i="1">
                <a:solidFill>
                  <a:schemeClr val="tx1"/>
                </a:solidFill>
                <a:latin typeface="Comic Sans MS" panose="030F0702030302020204" pitchFamily="66" charset="0"/>
                <a:ea typeface="宋体" panose="02010600030101010101" pitchFamily="2" charset="-122"/>
              </a:defRPr>
            </a:lvl3pPr>
            <a:lvl4pPr marL="1600200" indent="-228600">
              <a:defRPr i="1">
                <a:solidFill>
                  <a:schemeClr val="tx1"/>
                </a:solidFill>
                <a:latin typeface="Comic Sans MS" panose="030F0702030302020204" pitchFamily="66" charset="0"/>
                <a:ea typeface="宋体" panose="02010600030101010101" pitchFamily="2" charset="-122"/>
              </a:defRPr>
            </a:lvl4pPr>
            <a:lvl5pPr marL="2057400" indent="-228600">
              <a:defRPr i="1">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i="1">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i="1">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i="1">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i="1">
                <a:solidFill>
                  <a:schemeClr val="tx1"/>
                </a:solidFill>
                <a:latin typeface="Comic Sans MS" panose="030F0702030302020204" pitchFamily="66" charset="0"/>
                <a:ea typeface="宋体" panose="02010600030101010101" pitchFamily="2" charset="-122"/>
              </a:defRPr>
            </a:lvl9pPr>
          </a:lstStyle>
          <a:p>
            <a:pPr algn="r" eaLnBrk="1" hangingPunct="1"/>
            <a:fld id="{040682FF-8A27-440C-8962-1019BF33FCC9}" type="slidenum">
              <a:rPr lang="zh-CN" altLang="en-US" sz="1200">
                <a:solidFill>
                  <a:srgbClr val="000000"/>
                </a:solidFill>
                <a:latin typeface="Garamond" panose="02020404030301010803" pitchFamily="18" charset="0"/>
              </a:rPr>
              <a:pPr algn="r" eaLnBrk="1" hangingPunct="1"/>
              <a:t>19</a:t>
            </a:fld>
            <a:endParaRPr lang="en-US" altLang="zh-CN" sz="1200">
              <a:solidFill>
                <a:srgbClr val="000000"/>
              </a:solidFill>
              <a:latin typeface="Garamond" panose="02020404030301010803" pitchFamily="18" charset="0"/>
            </a:endParaRPr>
          </a:p>
        </p:txBody>
      </p:sp>
      <p:pic>
        <p:nvPicPr>
          <p:cNvPr id="57350" name="Picture 4">
            <a:extLst>
              <a:ext uri="{FF2B5EF4-FFF2-40B4-BE49-F238E27FC236}">
                <a16:creationId xmlns:a16="http://schemas.microsoft.com/office/drawing/2014/main" id="{6E8CC6F0-C0DE-4B0A-AEDC-44EE04C583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5972" t="2174" r="1492"/>
          <a:stretch>
            <a:fillRect/>
          </a:stretch>
        </p:blipFill>
        <p:spPr bwMode="auto">
          <a:xfrm>
            <a:off x="6953375" y="3040063"/>
            <a:ext cx="4724400" cy="3432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989891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Review</a:t>
            </a:r>
          </a:p>
        </p:txBody>
      </p:sp>
    </p:spTree>
    <p:extLst>
      <p:ext uri="{BB962C8B-B14F-4D97-AF65-F5344CB8AC3E}">
        <p14:creationId xmlns:p14="http://schemas.microsoft.com/office/powerpoint/2010/main" val="4761787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8" name="Rectangle 7">
            <a:extLst>
              <a:ext uri="{FF2B5EF4-FFF2-40B4-BE49-F238E27FC236}">
                <a16:creationId xmlns:a16="http://schemas.microsoft.com/office/drawing/2014/main" id="{406D0252-D5C8-4A7C-B75E-6C46882F3D74}"/>
              </a:ext>
            </a:extLst>
          </p:cNvPr>
          <p:cNvSpPr>
            <a:spLocks noChangeArrowheads="1"/>
          </p:cNvSpPr>
          <p:nvPr/>
        </p:nvSpPr>
        <p:spPr bwMode="auto">
          <a:xfrm>
            <a:off x="1981200" y="385764"/>
            <a:ext cx="8382000" cy="657225"/>
          </a:xfrm>
          <a:prstGeom prst="rect">
            <a:avLst/>
          </a:prstGeom>
          <a:noFill/>
          <a:ln w="9525">
            <a:noFill/>
            <a:miter lim="800000"/>
            <a:headEnd/>
            <a:tailEnd/>
          </a:ln>
        </p:spPr>
        <p:txBody>
          <a:bodyPr/>
          <a:lstStyle/>
          <a:p>
            <a:pPr algn="ctr" eaLnBrk="1" hangingPunct="1">
              <a:defRPr/>
            </a:pPr>
            <a:r>
              <a:rPr lang="en-US" altLang="zh-TW" sz="4400" dirty="0">
                <a:solidFill>
                  <a:srgbClr val="006633"/>
                </a:solidFill>
                <a:ea typeface="PMingLiU" pitchFamily="18" charset="-120"/>
              </a:rPr>
              <a:t>Web Service Protocol Stack</a:t>
            </a:r>
          </a:p>
        </p:txBody>
      </p:sp>
      <p:sp>
        <p:nvSpPr>
          <p:cNvPr id="53256" name="Rectangle 8">
            <a:extLst>
              <a:ext uri="{FF2B5EF4-FFF2-40B4-BE49-F238E27FC236}">
                <a16:creationId xmlns:a16="http://schemas.microsoft.com/office/drawing/2014/main" id="{46CC54A6-4C68-4DA6-8F58-4E05490C3437}"/>
              </a:ext>
            </a:extLst>
          </p:cNvPr>
          <p:cNvSpPr>
            <a:spLocks noChangeArrowheads="1"/>
          </p:cNvSpPr>
          <p:nvPr/>
        </p:nvSpPr>
        <p:spPr bwMode="auto">
          <a:xfrm>
            <a:off x="3962400" y="1647825"/>
            <a:ext cx="6096000" cy="457200"/>
          </a:xfrm>
          <a:prstGeom prst="rect">
            <a:avLst/>
          </a:prstGeom>
          <a:solidFill>
            <a:srgbClr val="FF00FF"/>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p>
            <a:pPr algn="ctr" eaLnBrk="1" hangingPunct="1">
              <a:defRPr/>
            </a:pPr>
            <a:r>
              <a:rPr lang="en-US" altLang="zh-TW" sz="2400" dirty="0">
                <a:solidFill>
                  <a:srgbClr val="000000"/>
                </a:solidFill>
                <a:ea typeface="PMingLiU" pitchFamily="18" charset="-120"/>
              </a:rPr>
              <a:t>Discovery			                   UDDI</a:t>
            </a:r>
          </a:p>
        </p:txBody>
      </p:sp>
      <p:sp>
        <p:nvSpPr>
          <p:cNvPr id="53257" name="Rectangle 9">
            <a:extLst>
              <a:ext uri="{FF2B5EF4-FFF2-40B4-BE49-F238E27FC236}">
                <a16:creationId xmlns:a16="http://schemas.microsoft.com/office/drawing/2014/main" id="{BBE25DA3-333D-4EAF-9EFC-3E9EC194E22A}"/>
              </a:ext>
            </a:extLst>
          </p:cNvPr>
          <p:cNvSpPr>
            <a:spLocks noChangeArrowheads="1"/>
          </p:cNvSpPr>
          <p:nvPr/>
        </p:nvSpPr>
        <p:spPr bwMode="auto">
          <a:xfrm>
            <a:off x="3962400" y="2409825"/>
            <a:ext cx="6096000" cy="457200"/>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p>
            <a:pPr algn="ctr" eaLnBrk="1" hangingPunct="1">
              <a:defRPr/>
            </a:pPr>
            <a:r>
              <a:rPr lang="en-US" altLang="zh-TW" sz="2400" dirty="0">
                <a:solidFill>
                  <a:srgbClr val="000000"/>
                </a:solidFill>
                <a:ea typeface="PMingLiU" pitchFamily="18" charset="-120"/>
              </a:rPr>
              <a:t>Description   	      			      WSDL</a:t>
            </a:r>
          </a:p>
        </p:txBody>
      </p:sp>
      <p:sp>
        <p:nvSpPr>
          <p:cNvPr id="53258" name="Rectangle 10">
            <a:extLst>
              <a:ext uri="{FF2B5EF4-FFF2-40B4-BE49-F238E27FC236}">
                <a16:creationId xmlns:a16="http://schemas.microsoft.com/office/drawing/2014/main" id="{6CE33036-3FAA-4C59-BCA1-70598EF07E63}"/>
              </a:ext>
            </a:extLst>
          </p:cNvPr>
          <p:cNvSpPr>
            <a:spLocks noChangeArrowheads="1"/>
          </p:cNvSpPr>
          <p:nvPr/>
        </p:nvSpPr>
        <p:spPr bwMode="auto">
          <a:xfrm>
            <a:off x="3962400" y="3171825"/>
            <a:ext cx="6096000" cy="457200"/>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p>
            <a:pPr algn="ctr" eaLnBrk="1" hangingPunct="1">
              <a:defRPr/>
            </a:pPr>
            <a:r>
              <a:rPr lang="en-US" altLang="zh-TW" sz="2400" dirty="0">
                <a:solidFill>
                  <a:srgbClr val="000000"/>
                </a:solidFill>
                <a:ea typeface="PMingLiU" pitchFamily="18" charset="-120"/>
              </a:rPr>
              <a:t>XML Messaging	  XML-RPC, SOAP,XML</a:t>
            </a:r>
          </a:p>
        </p:txBody>
      </p:sp>
      <p:sp>
        <p:nvSpPr>
          <p:cNvPr id="53259" name="Rectangle 11">
            <a:extLst>
              <a:ext uri="{FF2B5EF4-FFF2-40B4-BE49-F238E27FC236}">
                <a16:creationId xmlns:a16="http://schemas.microsoft.com/office/drawing/2014/main" id="{650BA87B-3AC2-4C63-9288-3400751558B0}"/>
              </a:ext>
            </a:extLst>
          </p:cNvPr>
          <p:cNvSpPr>
            <a:spLocks noChangeArrowheads="1"/>
          </p:cNvSpPr>
          <p:nvPr/>
        </p:nvSpPr>
        <p:spPr bwMode="auto">
          <a:xfrm>
            <a:off x="3962400" y="3933825"/>
            <a:ext cx="6096000" cy="457200"/>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p>
            <a:pPr algn="ctr" eaLnBrk="1" hangingPunct="1">
              <a:defRPr/>
            </a:pPr>
            <a:r>
              <a:rPr lang="en-US" altLang="zh-TW" sz="2400" dirty="0">
                <a:solidFill>
                  <a:srgbClr val="000000"/>
                </a:solidFill>
                <a:ea typeface="PMingLiU" pitchFamily="18" charset="-120"/>
              </a:rPr>
              <a:t>Transport	            HTTP,SMTP,FTP, BEEP</a:t>
            </a:r>
          </a:p>
        </p:txBody>
      </p:sp>
      <p:sp>
        <p:nvSpPr>
          <p:cNvPr id="58377" name="Text Box 12">
            <a:extLst>
              <a:ext uri="{FF2B5EF4-FFF2-40B4-BE49-F238E27FC236}">
                <a16:creationId xmlns:a16="http://schemas.microsoft.com/office/drawing/2014/main" id="{49BE9177-6A05-446E-BB28-ED3B29A14DE9}"/>
              </a:ext>
            </a:extLst>
          </p:cNvPr>
          <p:cNvSpPr txBox="1">
            <a:spLocks noChangeArrowheads="1"/>
          </p:cNvSpPr>
          <p:nvPr/>
        </p:nvSpPr>
        <p:spPr bwMode="auto">
          <a:xfrm>
            <a:off x="3352800" y="5305425"/>
            <a:ext cx="69167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i="1">
                <a:solidFill>
                  <a:schemeClr val="tx1"/>
                </a:solidFill>
                <a:latin typeface="Comic Sans MS" panose="030F0702030302020204" pitchFamily="66" charset="0"/>
                <a:ea typeface="宋体" panose="02010600030101010101" pitchFamily="2" charset="-122"/>
              </a:defRPr>
            </a:lvl1pPr>
            <a:lvl2pPr marL="742950" indent="-285750">
              <a:defRPr i="1">
                <a:solidFill>
                  <a:schemeClr val="tx1"/>
                </a:solidFill>
                <a:latin typeface="Comic Sans MS" panose="030F0702030302020204" pitchFamily="66" charset="0"/>
                <a:ea typeface="宋体" panose="02010600030101010101" pitchFamily="2" charset="-122"/>
              </a:defRPr>
            </a:lvl2pPr>
            <a:lvl3pPr marL="1143000" indent="-228600">
              <a:defRPr i="1">
                <a:solidFill>
                  <a:schemeClr val="tx1"/>
                </a:solidFill>
                <a:latin typeface="Comic Sans MS" panose="030F0702030302020204" pitchFamily="66" charset="0"/>
                <a:ea typeface="宋体" panose="02010600030101010101" pitchFamily="2" charset="-122"/>
              </a:defRPr>
            </a:lvl3pPr>
            <a:lvl4pPr marL="1600200" indent="-228600">
              <a:defRPr i="1">
                <a:solidFill>
                  <a:schemeClr val="tx1"/>
                </a:solidFill>
                <a:latin typeface="Comic Sans MS" panose="030F0702030302020204" pitchFamily="66" charset="0"/>
                <a:ea typeface="宋体" panose="02010600030101010101" pitchFamily="2" charset="-122"/>
              </a:defRPr>
            </a:lvl4pPr>
            <a:lvl5pPr marL="2057400" indent="-228600">
              <a:defRPr i="1">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i="1">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i="1">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i="1">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i="1">
                <a:solidFill>
                  <a:schemeClr val="tx1"/>
                </a:solidFill>
                <a:latin typeface="Comic Sans MS" panose="030F0702030302020204" pitchFamily="66" charset="0"/>
                <a:ea typeface="宋体" panose="02010600030101010101" pitchFamily="2" charset="-122"/>
              </a:defRPr>
            </a:lvl9pPr>
          </a:lstStyle>
          <a:p>
            <a:pPr eaLnBrk="1" hangingPunct="1"/>
            <a:r>
              <a:rPr lang="en-US" altLang="zh-TW" sz="2400">
                <a:solidFill>
                  <a:srgbClr val="000000"/>
                </a:solidFill>
                <a:latin typeface="Times New Roman" panose="02020603050405020304" pitchFamily="18" charset="0"/>
                <a:ea typeface="新細明體" panose="02020500000000000000" pitchFamily="18" charset="-120"/>
              </a:rPr>
              <a:t>Transporting XML messages between client and server</a:t>
            </a:r>
          </a:p>
        </p:txBody>
      </p:sp>
      <p:sp>
        <p:nvSpPr>
          <p:cNvPr id="58378" name="Line 13">
            <a:extLst>
              <a:ext uri="{FF2B5EF4-FFF2-40B4-BE49-F238E27FC236}">
                <a16:creationId xmlns:a16="http://schemas.microsoft.com/office/drawing/2014/main" id="{A9685B2F-7608-4727-9C29-3E6BD42B826E}"/>
              </a:ext>
            </a:extLst>
          </p:cNvPr>
          <p:cNvSpPr>
            <a:spLocks noChangeShapeType="1"/>
          </p:cNvSpPr>
          <p:nvPr/>
        </p:nvSpPr>
        <p:spPr bwMode="auto">
          <a:xfrm flipH="1" flipV="1">
            <a:off x="6400800" y="4238625"/>
            <a:ext cx="914400" cy="106680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58379" name="Text Box 14">
            <a:extLst>
              <a:ext uri="{FF2B5EF4-FFF2-40B4-BE49-F238E27FC236}">
                <a16:creationId xmlns:a16="http://schemas.microsoft.com/office/drawing/2014/main" id="{54290913-0DA6-4765-9AF3-5B22A81369D0}"/>
              </a:ext>
            </a:extLst>
          </p:cNvPr>
          <p:cNvSpPr txBox="1">
            <a:spLocks noChangeArrowheads="1"/>
          </p:cNvSpPr>
          <p:nvPr/>
        </p:nvSpPr>
        <p:spPr bwMode="auto">
          <a:xfrm>
            <a:off x="1752601" y="4619625"/>
            <a:ext cx="45323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i="1">
                <a:solidFill>
                  <a:schemeClr val="tx1"/>
                </a:solidFill>
                <a:latin typeface="Comic Sans MS" panose="030F0702030302020204" pitchFamily="66" charset="0"/>
                <a:ea typeface="宋体" panose="02010600030101010101" pitchFamily="2" charset="-122"/>
              </a:defRPr>
            </a:lvl1pPr>
            <a:lvl2pPr marL="742950" indent="-285750">
              <a:defRPr i="1">
                <a:solidFill>
                  <a:schemeClr val="tx1"/>
                </a:solidFill>
                <a:latin typeface="Comic Sans MS" panose="030F0702030302020204" pitchFamily="66" charset="0"/>
                <a:ea typeface="宋体" panose="02010600030101010101" pitchFamily="2" charset="-122"/>
              </a:defRPr>
            </a:lvl2pPr>
            <a:lvl3pPr marL="1143000" indent="-228600">
              <a:defRPr i="1">
                <a:solidFill>
                  <a:schemeClr val="tx1"/>
                </a:solidFill>
                <a:latin typeface="Comic Sans MS" panose="030F0702030302020204" pitchFamily="66" charset="0"/>
                <a:ea typeface="宋体" panose="02010600030101010101" pitchFamily="2" charset="-122"/>
              </a:defRPr>
            </a:lvl3pPr>
            <a:lvl4pPr marL="1600200" indent="-228600">
              <a:defRPr i="1">
                <a:solidFill>
                  <a:schemeClr val="tx1"/>
                </a:solidFill>
                <a:latin typeface="Comic Sans MS" panose="030F0702030302020204" pitchFamily="66" charset="0"/>
                <a:ea typeface="宋体" panose="02010600030101010101" pitchFamily="2" charset="-122"/>
              </a:defRPr>
            </a:lvl4pPr>
            <a:lvl5pPr marL="2057400" indent="-228600">
              <a:defRPr i="1">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i="1">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i="1">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i="1">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i="1">
                <a:solidFill>
                  <a:schemeClr val="tx1"/>
                </a:solidFill>
                <a:latin typeface="Comic Sans MS" panose="030F0702030302020204" pitchFamily="66" charset="0"/>
                <a:ea typeface="宋体" panose="02010600030101010101" pitchFamily="2" charset="-122"/>
              </a:defRPr>
            </a:lvl9pPr>
          </a:lstStyle>
          <a:p>
            <a:pPr eaLnBrk="1" hangingPunct="1"/>
            <a:r>
              <a:rPr lang="en-US" altLang="zh-TW" sz="2400">
                <a:solidFill>
                  <a:srgbClr val="000000"/>
                </a:solidFill>
                <a:latin typeface="Times New Roman" panose="02020603050405020304" pitchFamily="18" charset="0"/>
                <a:ea typeface="新細明體" panose="02020500000000000000" pitchFamily="18" charset="-120"/>
              </a:rPr>
              <a:t>Encoding messages in XML format</a:t>
            </a:r>
          </a:p>
        </p:txBody>
      </p:sp>
      <p:sp>
        <p:nvSpPr>
          <p:cNvPr id="58380" name="Line 15">
            <a:extLst>
              <a:ext uri="{FF2B5EF4-FFF2-40B4-BE49-F238E27FC236}">
                <a16:creationId xmlns:a16="http://schemas.microsoft.com/office/drawing/2014/main" id="{2CF6FCBA-84DA-47D2-A5E7-1D00315CA963}"/>
              </a:ext>
            </a:extLst>
          </p:cNvPr>
          <p:cNvSpPr>
            <a:spLocks noChangeShapeType="1"/>
          </p:cNvSpPr>
          <p:nvPr/>
        </p:nvSpPr>
        <p:spPr bwMode="auto">
          <a:xfrm flipV="1">
            <a:off x="2895600" y="3552825"/>
            <a:ext cx="1219200" cy="106680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58381" name="Text Box 16">
            <a:extLst>
              <a:ext uri="{FF2B5EF4-FFF2-40B4-BE49-F238E27FC236}">
                <a16:creationId xmlns:a16="http://schemas.microsoft.com/office/drawing/2014/main" id="{60FFB81B-0EF5-43D3-8400-D5DF709E784A}"/>
              </a:ext>
            </a:extLst>
          </p:cNvPr>
          <p:cNvSpPr txBox="1">
            <a:spLocks noChangeArrowheads="1"/>
          </p:cNvSpPr>
          <p:nvPr/>
        </p:nvSpPr>
        <p:spPr bwMode="auto">
          <a:xfrm>
            <a:off x="1524001" y="3019426"/>
            <a:ext cx="1997075"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i="1">
                <a:solidFill>
                  <a:schemeClr val="tx1"/>
                </a:solidFill>
                <a:latin typeface="Comic Sans MS" panose="030F0702030302020204" pitchFamily="66" charset="0"/>
                <a:ea typeface="宋体" panose="02010600030101010101" pitchFamily="2" charset="-122"/>
              </a:defRPr>
            </a:lvl1pPr>
            <a:lvl2pPr marL="742950" indent="-285750">
              <a:defRPr i="1">
                <a:solidFill>
                  <a:schemeClr val="tx1"/>
                </a:solidFill>
                <a:latin typeface="Comic Sans MS" panose="030F0702030302020204" pitchFamily="66" charset="0"/>
                <a:ea typeface="宋体" panose="02010600030101010101" pitchFamily="2" charset="-122"/>
              </a:defRPr>
            </a:lvl2pPr>
            <a:lvl3pPr marL="1143000" indent="-228600">
              <a:defRPr i="1">
                <a:solidFill>
                  <a:schemeClr val="tx1"/>
                </a:solidFill>
                <a:latin typeface="Comic Sans MS" panose="030F0702030302020204" pitchFamily="66" charset="0"/>
                <a:ea typeface="宋体" panose="02010600030101010101" pitchFamily="2" charset="-122"/>
              </a:defRPr>
            </a:lvl3pPr>
            <a:lvl4pPr marL="1600200" indent="-228600">
              <a:defRPr i="1">
                <a:solidFill>
                  <a:schemeClr val="tx1"/>
                </a:solidFill>
                <a:latin typeface="Comic Sans MS" panose="030F0702030302020204" pitchFamily="66" charset="0"/>
                <a:ea typeface="宋体" panose="02010600030101010101" pitchFamily="2" charset="-122"/>
              </a:defRPr>
            </a:lvl4pPr>
            <a:lvl5pPr marL="2057400" indent="-228600">
              <a:defRPr i="1">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i="1">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i="1">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i="1">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i="1">
                <a:solidFill>
                  <a:schemeClr val="tx1"/>
                </a:solidFill>
                <a:latin typeface="Comic Sans MS" panose="030F0702030302020204" pitchFamily="66" charset="0"/>
                <a:ea typeface="宋体" panose="02010600030101010101" pitchFamily="2" charset="-122"/>
              </a:defRPr>
            </a:lvl9pPr>
          </a:lstStyle>
          <a:p>
            <a:pPr eaLnBrk="1" hangingPunct="1"/>
            <a:r>
              <a:rPr lang="en-US" altLang="zh-TW" sz="2400">
                <a:solidFill>
                  <a:srgbClr val="000000"/>
                </a:solidFill>
                <a:latin typeface="Times New Roman" panose="02020603050405020304" pitchFamily="18" charset="0"/>
                <a:ea typeface="新細明體" panose="02020500000000000000" pitchFamily="18" charset="-120"/>
              </a:rPr>
              <a:t>Describing Web Services interface</a:t>
            </a:r>
          </a:p>
        </p:txBody>
      </p:sp>
      <p:sp>
        <p:nvSpPr>
          <p:cNvPr id="58382" name="Line 17">
            <a:extLst>
              <a:ext uri="{FF2B5EF4-FFF2-40B4-BE49-F238E27FC236}">
                <a16:creationId xmlns:a16="http://schemas.microsoft.com/office/drawing/2014/main" id="{21A7E5C4-792C-4D71-84AB-F778F39BA7A8}"/>
              </a:ext>
            </a:extLst>
          </p:cNvPr>
          <p:cNvSpPr>
            <a:spLocks noChangeShapeType="1"/>
          </p:cNvSpPr>
          <p:nvPr/>
        </p:nvSpPr>
        <p:spPr bwMode="auto">
          <a:xfrm flipV="1">
            <a:off x="3200400" y="2790825"/>
            <a:ext cx="838200" cy="45720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58383" name="Text Box 18">
            <a:extLst>
              <a:ext uri="{FF2B5EF4-FFF2-40B4-BE49-F238E27FC236}">
                <a16:creationId xmlns:a16="http://schemas.microsoft.com/office/drawing/2014/main" id="{2D35CE94-EC1D-4A53-9225-D778F22C5215}"/>
              </a:ext>
            </a:extLst>
          </p:cNvPr>
          <p:cNvSpPr txBox="1">
            <a:spLocks noChangeArrowheads="1"/>
          </p:cNvSpPr>
          <p:nvPr/>
        </p:nvSpPr>
        <p:spPr bwMode="auto">
          <a:xfrm>
            <a:off x="1676401" y="1647826"/>
            <a:ext cx="1920875"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i="1">
                <a:solidFill>
                  <a:schemeClr val="tx1"/>
                </a:solidFill>
                <a:latin typeface="Comic Sans MS" panose="030F0702030302020204" pitchFamily="66" charset="0"/>
                <a:ea typeface="宋体" panose="02010600030101010101" pitchFamily="2" charset="-122"/>
              </a:defRPr>
            </a:lvl1pPr>
            <a:lvl2pPr marL="742950" indent="-285750">
              <a:defRPr i="1">
                <a:solidFill>
                  <a:schemeClr val="tx1"/>
                </a:solidFill>
                <a:latin typeface="Comic Sans MS" panose="030F0702030302020204" pitchFamily="66" charset="0"/>
                <a:ea typeface="宋体" panose="02010600030101010101" pitchFamily="2" charset="-122"/>
              </a:defRPr>
            </a:lvl2pPr>
            <a:lvl3pPr marL="1143000" indent="-228600">
              <a:defRPr i="1">
                <a:solidFill>
                  <a:schemeClr val="tx1"/>
                </a:solidFill>
                <a:latin typeface="Comic Sans MS" panose="030F0702030302020204" pitchFamily="66" charset="0"/>
                <a:ea typeface="宋体" panose="02010600030101010101" pitchFamily="2" charset="-122"/>
              </a:defRPr>
            </a:lvl3pPr>
            <a:lvl4pPr marL="1600200" indent="-228600">
              <a:defRPr i="1">
                <a:solidFill>
                  <a:schemeClr val="tx1"/>
                </a:solidFill>
                <a:latin typeface="Comic Sans MS" panose="030F0702030302020204" pitchFamily="66" charset="0"/>
                <a:ea typeface="宋体" panose="02010600030101010101" pitchFamily="2" charset="-122"/>
              </a:defRPr>
            </a:lvl4pPr>
            <a:lvl5pPr marL="2057400" indent="-228600">
              <a:defRPr i="1">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i="1">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i="1">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i="1">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i="1">
                <a:solidFill>
                  <a:schemeClr val="tx1"/>
                </a:solidFill>
                <a:latin typeface="Comic Sans MS" panose="030F0702030302020204" pitchFamily="66" charset="0"/>
                <a:ea typeface="宋体" panose="02010600030101010101" pitchFamily="2" charset="-122"/>
              </a:defRPr>
            </a:lvl9pPr>
          </a:lstStyle>
          <a:p>
            <a:pPr eaLnBrk="1" hangingPunct="1"/>
            <a:r>
              <a:rPr lang="en-US" altLang="zh-TW" sz="2400">
                <a:solidFill>
                  <a:srgbClr val="000000"/>
                </a:solidFill>
                <a:latin typeface="Times New Roman" panose="02020603050405020304" pitchFamily="18" charset="0"/>
                <a:ea typeface="新細明體" panose="02020500000000000000" pitchFamily="18" charset="-120"/>
              </a:rPr>
              <a:t>Searching / Publishing Web Services</a:t>
            </a:r>
          </a:p>
        </p:txBody>
      </p:sp>
      <p:sp>
        <p:nvSpPr>
          <p:cNvPr id="58384" name="Line 19">
            <a:extLst>
              <a:ext uri="{FF2B5EF4-FFF2-40B4-BE49-F238E27FC236}">
                <a16:creationId xmlns:a16="http://schemas.microsoft.com/office/drawing/2014/main" id="{B9BCE458-E0A6-40DE-95C8-24832E6E01FF}"/>
              </a:ext>
            </a:extLst>
          </p:cNvPr>
          <p:cNvSpPr>
            <a:spLocks noChangeShapeType="1"/>
          </p:cNvSpPr>
          <p:nvPr/>
        </p:nvSpPr>
        <p:spPr bwMode="auto">
          <a:xfrm flipV="1">
            <a:off x="3352800" y="1952625"/>
            <a:ext cx="685800" cy="7620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Tree>
    <p:extLst>
      <p:ext uri="{BB962C8B-B14F-4D97-AF65-F5344CB8AC3E}">
        <p14:creationId xmlns:p14="http://schemas.microsoft.com/office/powerpoint/2010/main" val="130306269"/>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灯片编号占位符 5"/>
          <p:cNvSpPr>
            <a:spLocks noGrp="1"/>
          </p:cNvSpPr>
          <p:nvPr>
            <p:ph type="sldNum" sz="quarter" idx="12"/>
          </p:nvPr>
        </p:nvSpPr>
        <p:spPr/>
        <p:txBody>
          <a:bodyPr/>
          <a:lstStyle/>
          <a:p>
            <a:fld id="{6DF038A7-FBCE-404B-88B7-94BF46117CE8}" type="slidenum">
              <a:rPr lang="en-US" altLang="en-US"/>
              <a:pPr/>
              <a:t>21</a:t>
            </a:fld>
            <a:endParaRPr lang="en-US" altLang="en-US"/>
          </a:p>
        </p:txBody>
      </p:sp>
      <p:sp>
        <p:nvSpPr>
          <p:cNvPr id="154626" name="Rectangle 2"/>
          <p:cNvSpPr>
            <a:spLocks noGrp="1" noChangeArrowheads="1"/>
          </p:cNvSpPr>
          <p:nvPr>
            <p:ph type="title"/>
          </p:nvPr>
        </p:nvSpPr>
        <p:spPr/>
        <p:txBody>
          <a:bodyPr/>
          <a:lstStyle/>
          <a:p>
            <a:r>
              <a:rPr lang="en-US" altLang="en-US" dirty="0"/>
              <a:t>Using the Protocols Together – service provider perspective</a:t>
            </a:r>
          </a:p>
        </p:txBody>
      </p:sp>
      <p:sp>
        <p:nvSpPr>
          <p:cNvPr id="154650" name="Rectangle 26"/>
          <p:cNvSpPr>
            <a:spLocks noChangeArrowheads="1"/>
          </p:cNvSpPr>
          <p:nvPr/>
        </p:nvSpPr>
        <p:spPr bwMode="auto">
          <a:xfrm>
            <a:off x="3733800" y="1828800"/>
            <a:ext cx="4267200" cy="609600"/>
          </a:xfrm>
          <a:prstGeom prst="rect">
            <a:avLst/>
          </a:prstGeom>
          <a:solidFill>
            <a:srgbClr val="BBE0E3"/>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b="1" dirty="0">
                <a:solidFill>
                  <a:srgbClr val="000000"/>
                </a:solidFill>
              </a:rPr>
              <a:t>Create core functionality</a:t>
            </a:r>
          </a:p>
        </p:txBody>
      </p:sp>
      <p:sp>
        <p:nvSpPr>
          <p:cNvPr id="154651" name="Text Box 27"/>
          <p:cNvSpPr txBox="1">
            <a:spLocks noChangeArrowheads="1"/>
          </p:cNvSpPr>
          <p:nvPr/>
        </p:nvSpPr>
        <p:spPr bwMode="auto">
          <a:xfrm>
            <a:off x="2209800" y="1927225"/>
            <a:ext cx="917302" cy="400110"/>
          </a:xfrm>
          <a:prstGeom prst="rect">
            <a:avLst/>
          </a:prstGeom>
          <a:noFill/>
          <a:ln>
            <a:noFill/>
          </a:ln>
          <a:effectLst/>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b="1"/>
              <a:t>Step 1:</a:t>
            </a:r>
          </a:p>
        </p:txBody>
      </p:sp>
      <p:sp>
        <p:nvSpPr>
          <p:cNvPr id="154652" name="Line 28"/>
          <p:cNvSpPr>
            <a:spLocks noChangeShapeType="1"/>
          </p:cNvSpPr>
          <p:nvPr/>
        </p:nvSpPr>
        <p:spPr bwMode="auto">
          <a:xfrm flipH="1">
            <a:off x="2209800" y="2438400"/>
            <a:ext cx="2362200" cy="0"/>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154653" name="Rectangle 29"/>
          <p:cNvSpPr>
            <a:spLocks noChangeArrowheads="1"/>
          </p:cNvSpPr>
          <p:nvPr/>
        </p:nvSpPr>
        <p:spPr bwMode="auto">
          <a:xfrm>
            <a:off x="2133600" y="1828800"/>
            <a:ext cx="5867400" cy="6096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rgbClr val="BBE0E3"/>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54654" name="Rectangle 30"/>
          <p:cNvSpPr>
            <a:spLocks noChangeArrowheads="1"/>
          </p:cNvSpPr>
          <p:nvPr/>
        </p:nvSpPr>
        <p:spPr bwMode="auto">
          <a:xfrm>
            <a:off x="4419600" y="2667000"/>
            <a:ext cx="4419600" cy="609600"/>
          </a:xfrm>
          <a:prstGeom prst="rect">
            <a:avLst/>
          </a:prstGeom>
          <a:solidFill>
            <a:srgbClr val="BBE0E3"/>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b="1" dirty="0">
                <a:solidFill>
                  <a:srgbClr val="000000"/>
                </a:solidFill>
              </a:rPr>
              <a:t>Create an XML-RPC or SOAP service wrapper</a:t>
            </a:r>
          </a:p>
        </p:txBody>
      </p:sp>
      <p:sp>
        <p:nvSpPr>
          <p:cNvPr id="154655" name="Text Box 31"/>
          <p:cNvSpPr txBox="1">
            <a:spLocks noChangeArrowheads="1"/>
          </p:cNvSpPr>
          <p:nvPr/>
        </p:nvSpPr>
        <p:spPr bwMode="auto">
          <a:xfrm>
            <a:off x="2895600" y="2765425"/>
            <a:ext cx="917302" cy="400110"/>
          </a:xfrm>
          <a:prstGeom prst="rect">
            <a:avLst/>
          </a:prstGeom>
          <a:noFill/>
          <a:ln>
            <a:noFill/>
          </a:ln>
          <a:effectLst/>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b="1"/>
              <a:t>Step 2:</a:t>
            </a:r>
          </a:p>
        </p:txBody>
      </p:sp>
      <p:sp>
        <p:nvSpPr>
          <p:cNvPr id="154656" name="Line 32"/>
          <p:cNvSpPr>
            <a:spLocks noChangeShapeType="1"/>
          </p:cNvSpPr>
          <p:nvPr/>
        </p:nvSpPr>
        <p:spPr bwMode="auto">
          <a:xfrm flipH="1">
            <a:off x="2895600" y="3276600"/>
            <a:ext cx="2362200" cy="0"/>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154657" name="Rectangle 33"/>
          <p:cNvSpPr>
            <a:spLocks noChangeArrowheads="1"/>
          </p:cNvSpPr>
          <p:nvPr/>
        </p:nvSpPr>
        <p:spPr bwMode="auto">
          <a:xfrm>
            <a:off x="2819400" y="2667000"/>
            <a:ext cx="6019800" cy="6096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rgbClr val="BBE0E3"/>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54658" name="Rectangle 34"/>
          <p:cNvSpPr>
            <a:spLocks noChangeArrowheads="1"/>
          </p:cNvSpPr>
          <p:nvPr/>
        </p:nvSpPr>
        <p:spPr bwMode="auto">
          <a:xfrm>
            <a:off x="5029200" y="3505200"/>
            <a:ext cx="4267200" cy="609600"/>
          </a:xfrm>
          <a:prstGeom prst="rect">
            <a:avLst/>
          </a:prstGeom>
          <a:solidFill>
            <a:srgbClr val="BBE0E3"/>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b="1" dirty="0">
                <a:solidFill>
                  <a:srgbClr val="000000"/>
                </a:solidFill>
              </a:rPr>
              <a:t>Create WSDL service description </a:t>
            </a:r>
          </a:p>
          <a:p>
            <a:r>
              <a:rPr lang="en-US" altLang="en-US" b="1" dirty="0">
                <a:solidFill>
                  <a:srgbClr val="000000"/>
                </a:solidFill>
              </a:rPr>
              <a:t>or XML-RPC integration instructions</a:t>
            </a:r>
          </a:p>
        </p:txBody>
      </p:sp>
      <p:sp>
        <p:nvSpPr>
          <p:cNvPr id="154659" name="Text Box 35"/>
          <p:cNvSpPr txBox="1">
            <a:spLocks noChangeArrowheads="1"/>
          </p:cNvSpPr>
          <p:nvPr/>
        </p:nvSpPr>
        <p:spPr bwMode="auto">
          <a:xfrm>
            <a:off x="3505200" y="3603625"/>
            <a:ext cx="917302" cy="400110"/>
          </a:xfrm>
          <a:prstGeom prst="rect">
            <a:avLst/>
          </a:prstGeom>
          <a:noFill/>
          <a:ln>
            <a:noFill/>
          </a:ln>
          <a:effectLst/>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b="1" dirty="0"/>
              <a:t>Step 3:</a:t>
            </a:r>
          </a:p>
        </p:txBody>
      </p:sp>
      <p:sp>
        <p:nvSpPr>
          <p:cNvPr id="154660" name="Line 36"/>
          <p:cNvSpPr>
            <a:spLocks noChangeShapeType="1"/>
          </p:cNvSpPr>
          <p:nvPr/>
        </p:nvSpPr>
        <p:spPr bwMode="auto">
          <a:xfrm flipH="1">
            <a:off x="3505200" y="4114800"/>
            <a:ext cx="2362200" cy="0"/>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154661" name="Rectangle 37"/>
          <p:cNvSpPr>
            <a:spLocks noChangeArrowheads="1"/>
          </p:cNvSpPr>
          <p:nvPr/>
        </p:nvSpPr>
        <p:spPr bwMode="auto">
          <a:xfrm>
            <a:off x="3429000" y="3505200"/>
            <a:ext cx="5867400" cy="6096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rgbClr val="BBE0E3"/>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54662" name="Rectangle 38"/>
          <p:cNvSpPr>
            <a:spLocks noChangeArrowheads="1"/>
          </p:cNvSpPr>
          <p:nvPr/>
        </p:nvSpPr>
        <p:spPr bwMode="auto">
          <a:xfrm>
            <a:off x="5715000" y="4343400"/>
            <a:ext cx="4267200" cy="609600"/>
          </a:xfrm>
          <a:prstGeom prst="rect">
            <a:avLst/>
          </a:prstGeom>
          <a:solidFill>
            <a:srgbClr val="BBE0E3"/>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b="1" dirty="0">
                <a:solidFill>
                  <a:srgbClr val="000000"/>
                </a:solidFill>
              </a:rPr>
              <a:t>Deploy service</a:t>
            </a:r>
          </a:p>
        </p:txBody>
      </p:sp>
      <p:sp>
        <p:nvSpPr>
          <p:cNvPr id="154663" name="Text Box 39"/>
          <p:cNvSpPr txBox="1">
            <a:spLocks noChangeArrowheads="1"/>
          </p:cNvSpPr>
          <p:nvPr/>
        </p:nvSpPr>
        <p:spPr bwMode="auto">
          <a:xfrm>
            <a:off x="4191000" y="4441825"/>
            <a:ext cx="917302" cy="400110"/>
          </a:xfrm>
          <a:prstGeom prst="rect">
            <a:avLst/>
          </a:prstGeom>
          <a:noFill/>
          <a:ln>
            <a:noFill/>
          </a:ln>
          <a:effectLst/>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b="1" dirty="0"/>
              <a:t>Step 4:</a:t>
            </a:r>
          </a:p>
        </p:txBody>
      </p:sp>
      <p:sp>
        <p:nvSpPr>
          <p:cNvPr id="154664" name="Line 40"/>
          <p:cNvSpPr>
            <a:spLocks noChangeShapeType="1"/>
          </p:cNvSpPr>
          <p:nvPr/>
        </p:nvSpPr>
        <p:spPr bwMode="auto">
          <a:xfrm flipH="1">
            <a:off x="4191000" y="4953000"/>
            <a:ext cx="2362200" cy="0"/>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154665" name="Rectangle 41"/>
          <p:cNvSpPr>
            <a:spLocks noChangeArrowheads="1"/>
          </p:cNvSpPr>
          <p:nvPr/>
        </p:nvSpPr>
        <p:spPr bwMode="auto">
          <a:xfrm>
            <a:off x="4114800" y="4343400"/>
            <a:ext cx="5867400" cy="6096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rgbClr val="BBE0E3"/>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54666" name="Line 42"/>
          <p:cNvSpPr>
            <a:spLocks noChangeShapeType="1"/>
          </p:cNvSpPr>
          <p:nvPr/>
        </p:nvSpPr>
        <p:spPr bwMode="auto">
          <a:xfrm>
            <a:off x="2362200" y="2819400"/>
            <a:ext cx="457200"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154667" name="Line 43"/>
          <p:cNvSpPr>
            <a:spLocks noChangeShapeType="1"/>
          </p:cNvSpPr>
          <p:nvPr/>
        </p:nvSpPr>
        <p:spPr bwMode="auto">
          <a:xfrm>
            <a:off x="2362200" y="2438400"/>
            <a:ext cx="0" cy="3810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154668" name="Line 44"/>
          <p:cNvSpPr>
            <a:spLocks noChangeShapeType="1"/>
          </p:cNvSpPr>
          <p:nvPr/>
        </p:nvSpPr>
        <p:spPr bwMode="auto">
          <a:xfrm>
            <a:off x="2971800" y="3657600"/>
            <a:ext cx="457200"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154669" name="Line 45"/>
          <p:cNvSpPr>
            <a:spLocks noChangeShapeType="1"/>
          </p:cNvSpPr>
          <p:nvPr/>
        </p:nvSpPr>
        <p:spPr bwMode="auto">
          <a:xfrm>
            <a:off x="2971800" y="3276600"/>
            <a:ext cx="0" cy="3810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154670" name="Line 46"/>
          <p:cNvSpPr>
            <a:spLocks noChangeShapeType="1"/>
          </p:cNvSpPr>
          <p:nvPr/>
        </p:nvSpPr>
        <p:spPr bwMode="auto">
          <a:xfrm>
            <a:off x="3657600" y="4495800"/>
            <a:ext cx="457200"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154671" name="Line 47"/>
          <p:cNvSpPr>
            <a:spLocks noChangeShapeType="1"/>
          </p:cNvSpPr>
          <p:nvPr/>
        </p:nvSpPr>
        <p:spPr bwMode="auto">
          <a:xfrm>
            <a:off x="3657600" y="4114800"/>
            <a:ext cx="0" cy="3810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26" name="Rectangle 38"/>
          <p:cNvSpPr>
            <a:spLocks noChangeArrowheads="1"/>
          </p:cNvSpPr>
          <p:nvPr/>
        </p:nvSpPr>
        <p:spPr bwMode="auto">
          <a:xfrm>
            <a:off x="6382040" y="5189645"/>
            <a:ext cx="4267200" cy="609600"/>
          </a:xfrm>
          <a:prstGeom prst="rect">
            <a:avLst/>
          </a:prstGeom>
          <a:solidFill>
            <a:srgbClr val="BBE0E3"/>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b="1" dirty="0">
                <a:solidFill>
                  <a:srgbClr val="FF00FF"/>
                </a:solidFill>
              </a:rPr>
              <a:t>Register new service via UDDI</a:t>
            </a:r>
          </a:p>
        </p:txBody>
      </p:sp>
      <p:sp>
        <p:nvSpPr>
          <p:cNvPr id="27" name="Text Box 39"/>
          <p:cNvSpPr txBox="1">
            <a:spLocks noChangeArrowheads="1"/>
          </p:cNvSpPr>
          <p:nvPr/>
        </p:nvSpPr>
        <p:spPr bwMode="auto">
          <a:xfrm>
            <a:off x="4858040" y="5288070"/>
            <a:ext cx="917302" cy="400110"/>
          </a:xfrm>
          <a:prstGeom prst="rect">
            <a:avLst/>
          </a:prstGeom>
          <a:noFill/>
          <a:ln>
            <a:noFill/>
          </a:ln>
          <a:effectLst/>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b="1" dirty="0"/>
              <a:t>Step 5:</a:t>
            </a:r>
          </a:p>
        </p:txBody>
      </p:sp>
      <p:sp>
        <p:nvSpPr>
          <p:cNvPr id="28" name="Rectangle 41"/>
          <p:cNvSpPr>
            <a:spLocks noChangeArrowheads="1"/>
          </p:cNvSpPr>
          <p:nvPr/>
        </p:nvSpPr>
        <p:spPr bwMode="auto">
          <a:xfrm>
            <a:off x="4781840" y="5189645"/>
            <a:ext cx="5867400" cy="6096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rgbClr val="BBE0E3"/>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29" name="Line 46"/>
          <p:cNvSpPr>
            <a:spLocks noChangeShapeType="1"/>
          </p:cNvSpPr>
          <p:nvPr/>
        </p:nvSpPr>
        <p:spPr bwMode="auto">
          <a:xfrm>
            <a:off x="4324640" y="5342045"/>
            <a:ext cx="457200"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30" name="Line 47"/>
          <p:cNvSpPr>
            <a:spLocks noChangeShapeType="1"/>
          </p:cNvSpPr>
          <p:nvPr/>
        </p:nvSpPr>
        <p:spPr bwMode="auto">
          <a:xfrm>
            <a:off x="4324640" y="4961045"/>
            <a:ext cx="0" cy="3810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Tree>
    <p:extLst>
      <p:ext uri="{BB962C8B-B14F-4D97-AF65-F5344CB8AC3E}">
        <p14:creationId xmlns:p14="http://schemas.microsoft.com/office/powerpoint/2010/main" val="3581167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灯片编号占位符 5"/>
          <p:cNvSpPr>
            <a:spLocks noGrp="1"/>
          </p:cNvSpPr>
          <p:nvPr>
            <p:ph type="sldNum" sz="quarter" idx="12"/>
          </p:nvPr>
        </p:nvSpPr>
        <p:spPr/>
        <p:txBody>
          <a:bodyPr/>
          <a:lstStyle/>
          <a:p>
            <a:fld id="{6DF038A7-FBCE-404B-88B7-94BF46117CE8}" type="slidenum">
              <a:rPr lang="en-US" altLang="en-US"/>
              <a:pPr/>
              <a:t>22</a:t>
            </a:fld>
            <a:endParaRPr lang="en-US" altLang="en-US"/>
          </a:p>
        </p:txBody>
      </p:sp>
      <p:sp>
        <p:nvSpPr>
          <p:cNvPr id="154626" name="Rectangle 2"/>
          <p:cNvSpPr>
            <a:spLocks noGrp="1" noChangeArrowheads="1"/>
          </p:cNvSpPr>
          <p:nvPr>
            <p:ph type="title"/>
          </p:nvPr>
        </p:nvSpPr>
        <p:spPr/>
        <p:txBody>
          <a:bodyPr/>
          <a:lstStyle/>
          <a:p>
            <a:r>
              <a:rPr lang="en-US" altLang="en-US" dirty="0"/>
              <a:t>Using the Protocols Together – service request perspective</a:t>
            </a:r>
          </a:p>
        </p:txBody>
      </p:sp>
      <p:sp>
        <p:nvSpPr>
          <p:cNvPr id="154650" name="Rectangle 26"/>
          <p:cNvSpPr>
            <a:spLocks noChangeArrowheads="1"/>
          </p:cNvSpPr>
          <p:nvPr/>
        </p:nvSpPr>
        <p:spPr bwMode="auto">
          <a:xfrm>
            <a:off x="3733800" y="1828800"/>
            <a:ext cx="4267200" cy="609600"/>
          </a:xfrm>
          <a:prstGeom prst="rect">
            <a:avLst/>
          </a:prstGeom>
          <a:solidFill>
            <a:srgbClr val="BBE0E3"/>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b="1" dirty="0">
                <a:solidFill>
                  <a:srgbClr val="FF00FF"/>
                </a:solidFill>
              </a:rPr>
              <a:t>Find Services via UDDI</a:t>
            </a:r>
          </a:p>
        </p:txBody>
      </p:sp>
      <p:sp>
        <p:nvSpPr>
          <p:cNvPr id="154651" name="Text Box 27"/>
          <p:cNvSpPr txBox="1">
            <a:spLocks noChangeArrowheads="1"/>
          </p:cNvSpPr>
          <p:nvPr/>
        </p:nvSpPr>
        <p:spPr bwMode="auto">
          <a:xfrm>
            <a:off x="2209800" y="1927225"/>
            <a:ext cx="917302" cy="400110"/>
          </a:xfrm>
          <a:prstGeom prst="rect">
            <a:avLst/>
          </a:prstGeom>
          <a:noFill/>
          <a:ln>
            <a:noFill/>
          </a:ln>
          <a:effectLst/>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b="1"/>
              <a:t>Step 1:</a:t>
            </a:r>
          </a:p>
        </p:txBody>
      </p:sp>
      <p:sp>
        <p:nvSpPr>
          <p:cNvPr id="154652" name="Line 28"/>
          <p:cNvSpPr>
            <a:spLocks noChangeShapeType="1"/>
          </p:cNvSpPr>
          <p:nvPr/>
        </p:nvSpPr>
        <p:spPr bwMode="auto">
          <a:xfrm flipH="1">
            <a:off x="2209800" y="2438400"/>
            <a:ext cx="2362200" cy="0"/>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154653" name="Rectangle 29"/>
          <p:cNvSpPr>
            <a:spLocks noChangeArrowheads="1"/>
          </p:cNvSpPr>
          <p:nvPr/>
        </p:nvSpPr>
        <p:spPr bwMode="auto">
          <a:xfrm>
            <a:off x="2133600" y="1828800"/>
            <a:ext cx="5867400" cy="6096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rgbClr val="BBE0E3"/>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54654" name="Rectangle 30"/>
          <p:cNvSpPr>
            <a:spLocks noChangeArrowheads="1"/>
          </p:cNvSpPr>
          <p:nvPr/>
        </p:nvSpPr>
        <p:spPr bwMode="auto">
          <a:xfrm>
            <a:off x="4419600" y="2667000"/>
            <a:ext cx="4267200" cy="609600"/>
          </a:xfrm>
          <a:prstGeom prst="rect">
            <a:avLst/>
          </a:prstGeom>
          <a:solidFill>
            <a:srgbClr val="BBE0E3"/>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b="1" dirty="0">
                <a:solidFill>
                  <a:srgbClr val="000000"/>
                </a:solidFill>
              </a:rPr>
              <a:t>Retrieve Service Description File:</a:t>
            </a:r>
          </a:p>
          <a:p>
            <a:r>
              <a:rPr lang="en-US" altLang="en-US" b="1" dirty="0">
                <a:solidFill>
                  <a:srgbClr val="000000"/>
                </a:solidFill>
              </a:rPr>
              <a:t>WSDL or XML-RPC Instructions</a:t>
            </a:r>
          </a:p>
        </p:txBody>
      </p:sp>
      <p:sp>
        <p:nvSpPr>
          <p:cNvPr id="154655" name="Text Box 31"/>
          <p:cNvSpPr txBox="1">
            <a:spLocks noChangeArrowheads="1"/>
          </p:cNvSpPr>
          <p:nvPr/>
        </p:nvSpPr>
        <p:spPr bwMode="auto">
          <a:xfrm>
            <a:off x="2895600" y="2765425"/>
            <a:ext cx="917302" cy="400110"/>
          </a:xfrm>
          <a:prstGeom prst="rect">
            <a:avLst/>
          </a:prstGeom>
          <a:noFill/>
          <a:ln>
            <a:noFill/>
          </a:ln>
          <a:effectLst/>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b="1"/>
              <a:t>Step 2:</a:t>
            </a:r>
          </a:p>
        </p:txBody>
      </p:sp>
      <p:sp>
        <p:nvSpPr>
          <p:cNvPr id="154656" name="Line 32"/>
          <p:cNvSpPr>
            <a:spLocks noChangeShapeType="1"/>
          </p:cNvSpPr>
          <p:nvPr/>
        </p:nvSpPr>
        <p:spPr bwMode="auto">
          <a:xfrm flipH="1">
            <a:off x="2895600" y="3276600"/>
            <a:ext cx="2362200" cy="0"/>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154657" name="Rectangle 33"/>
          <p:cNvSpPr>
            <a:spLocks noChangeArrowheads="1"/>
          </p:cNvSpPr>
          <p:nvPr/>
        </p:nvSpPr>
        <p:spPr bwMode="auto">
          <a:xfrm>
            <a:off x="2819400" y="2667000"/>
            <a:ext cx="5867400" cy="6096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rgbClr val="BBE0E3"/>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54658" name="Rectangle 34"/>
          <p:cNvSpPr>
            <a:spLocks noChangeArrowheads="1"/>
          </p:cNvSpPr>
          <p:nvPr/>
        </p:nvSpPr>
        <p:spPr bwMode="auto">
          <a:xfrm>
            <a:off x="5029200" y="3505200"/>
            <a:ext cx="4267200" cy="609600"/>
          </a:xfrm>
          <a:prstGeom prst="rect">
            <a:avLst/>
          </a:prstGeom>
          <a:solidFill>
            <a:srgbClr val="BBE0E3"/>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b="1">
                <a:solidFill>
                  <a:srgbClr val="000000"/>
                </a:solidFill>
              </a:rPr>
              <a:t>Create XML-RPC or SOAP Client</a:t>
            </a:r>
          </a:p>
        </p:txBody>
      </p:sp>
      <p:sp>
        <p:nvSpPr>
          <p:cNvPr id="154659" name="Text Box 35"/>
          <p:cNvSpPr txBox="1">
            <a:spLocks noChangeArrowheads="1"/>
          </p:cNvSpPr>
          <p:nvPr/>
        </p:nvSpPr>
        <p:spPr bwMode="auto">
          <a:xfrm>
            <a:off x="3505200" y="3603625"/>
            <a:ext cx="917302" cy="400110"/>
          </a:xfrm>
          <a:prstGeom prst="rect">
            <a:avLst/>
          </a:prstGeom>
          <a:noFill/>
          <a:ln>
            <a:noFill/>
          </a:ln>
          <a:effectLst/>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b="1" dirty="0"/>
              <a:t>Step 3:</a:t>
            </a:r>
          </a:p>
        </p:txBody>
      </p:sp>
      <p:sp>
        <p:nvSpPr>
          <p:cNvPr id="154660" name="Line 36"/>
          <p:cNvSpPr>
            <a:spLocks noChangeShapeType="1"/>
          </p:cNvSpPr>
          <p:nvPr/>
        </p:nvSpPr>
        <p:spPr bwMode="auto">
          <a:xfrm flipH="1">
            <a:off x="3505200" y="4114800"/>
            <a:ext cx="2362200" cy="0"/>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154661" name="Rectangle 37"/>
          <p:cNvSpPr>
            <a:spLocks noChangeArrowheads="1"/>
          </p:cNvSpPr>
          <p:nvPr/>
        </p:nvSpPr>
        <p:spPr bwMode="auto">
          <a:xfrm>
            <a:off x="3429000" y="3505200"/>
            <a:ext cx="5867400" cy="6096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rgbClr val="BBE0E3"/>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54662" name="Rectangle 38"/>
          <p:cNvSpPr>
            <a:spLocks noChangeArrowheads="1"/>
          </p:cNvSpPr>
          <p:nvPr/>
        </p:nvSpPr>
        <p:spPr bwMode="auto">
          <a:xfrm>
            <a:off x="5715000" y="4343400"/>
            <a:ext cx="4267200" cy="609600"/>
          </a:xfrm>
          <a:prstGeom prst="rect">
            <a:avLst/>
          </a:prstGeom>
          <a:solidFill>
            <a:srgbClr val="BBE0E3"/>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b="1">
                <a:solidFill>
                  <a:srgbClr val="000000"/>
                </a:solidFill>
              </a:rPr>
              <a:t>Invoke Remote Service</a:t>
            </a:r>
          </a:p>
        </p:txBody>
      </p:sp>
      <p:sp>
        <p:nvSpPr>
          <p:cNvPr id="154663" name="Text Box 39"/>
          <p:cNvSpPr txBox="1">
            <a:spLocks noChangeArrowheads="1"/>
          </p:cNvSpPr>
          <p:nvPr/>
        </p:nvSpPr>
        <p:spPr bwMode="auto">
          <a:xfrm>
            <a:off x="4191000" y="4441825"/>
            <a:ext cx="917302" cy="400110"/>
          </a:xfrm>
          <a:prstGeom prst="rect">
            <a:avLst/>
          </a:prstGeom>
          <a:noFill/>
          <a:ln>
            <a:noFill/>
          </a:ln>
          <a:effectLst/>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b="1" dirty="0"/>
              <a:t>Step 4:</a:t>
            </a:r>
          </a:p>
        </p:txBody>
      </p:sp>
      <p:sp>
        <p:nvSpPr>
          <p:cNvPr id="154664" name="Line 40"/>
          <p:cNvSpPr>
            <a:spLocks noChangeShapeType="1"/>
          </p:cNvSpPr>
          <p:nvPr/>
        </p:nvSpPr>
        <p:spPr bwMode="auto">
          <a:xfrm flipH="1">
            <a:off x="4191000" y="4953000"/>
            <a:ext cx="2362200" cy="0"/>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154665" name="Rectangle 41"/>
          <p:cNvSpPr>
            <a:spLocks noChangeArrowheads="1"/>
          </p:cNvSpPr>
          <p:nvPr/>
        </p:nvSpPr>
        <p:spPr bwMode="auto">
          <a:xfrm>
            <a:off x="4114800" y="4343400"/>
            <a:ext cx="5867400" cy="6096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rgbClr val="BBE0E3"/>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54666" name="Line 42"/>
          <p:cNvSpPr>
            <a:spLocks noChangeShapeType="1"/>
          </p:cNvSpPr>
          <p:nvPr/>
        </p:nvSpPr>
        <p:spPr bwMode="auto">
          <a:xfrm>
            <a:off x="2362200" y="2819400"/>
            <a:ext cx="457200"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154667" name="Line 43"/>
          <p:cNvSpPr>
            <a:spLocks noChangeShapeType="1"/>
          </p:cNvSpPr>
          <p:nvPr/>
        </p:nvSpPr>
        <p:spPr bwMode="auto">
          <a:xfrm>
            <a:off x="2362200" y="2438400"/>
            <a:ext cx="0" cy="3810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154668" name="Line 44"/>
          <p:cNvSpPr>
            <a:spLocks noChangeShapeType="1"/>
          </p:cNvSpPr>
          <p:nvPr/>
        </p:nvSpPr>
        <p:spPr bwMode="auto">
          <a:xfrm>
            <a:off x="2971800" y="3657600"/>
            <a:ext cx="457200"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154669" name="Line 45"/>
          <p:cNvSpPr>
            <a:spLocks noChangeShapeType="1"/>
          </p:cNvSpPr>
          <p:nvPr/>
        </p:nvSpPr>
        <p:spPr bwMode="auto">
          <a:xfrm>
            <a:off x="2971800" y="3276600"/>
            <a:ext cx="0" cy="3810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154670" name="Line 46"/>
          <p:cNvSpPr>
            <a:spLocks noChangeShapeType="1"/>
          </p:cNvSpPr>
          <p:nvPr/>
        </p:nvSpPr>
        <p:spPr bwMode="auto">
          <a:xfrm>
            <a:off x="3657600" y="4495800"/>
            <a:ext cx="457200"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154671" name="Line 47"/>
          <p:cNvSpPr>
            <a:spLocks noChangeShapeType="1"/>
          </p:cNvSpPr>
          <p:nvPr/>
        </p:nvSpPr>
        <p:spPr bwMode="auto">
          <a:xfrm>
            <a:off x="3657600" y="4114800"/>
            <a:ext cx="0" cy="3810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Tree>
    <p:extLst>
      <p:ext uri="{BB962C8B-B14F-4D97-AF65-F5344CB8AC3E}">
        <p14:creationId xmlns:p14="http://schemas.microsoft.com/office/powerpoint/2010/main" val="32022898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BDBC25-7C34-4136-AF1F-27C6AC341B4B}"/>
              </a:ext>
            </a:extLst>
          </p:cNvPr>
          <p:cNvSpPr>
            <a:spLocks noGrp="1"/>
          </p:cNvSpPr>
          <p:nvPr>
            <p:ph type="title"/>
          </p:nvPr>
        </p:nvSpPr>
        <p:spPr/>
        <p:txBody>
          <a:bodyPr/>
          <a:lstStyle/>
          <a:p>
            <a:r>
              <a:rPr lang="en-US" dirty="0"/>
              <a:t>Service discovery</a:t>
            </a:r>
          </a:p>
        </p:txBody>
      </p:sp>
      <p:sp>
        <p:nvSpPr>
          <p:cNvPr id="3" name="Content Placeholder 2">
            <a:extLst>
              <a:ext uri="{FF2B5EF4-FFF2-40B4-BE49-F238E27FC236}">
                <a16:creationId xmlns:a16="http://schemas.microsoft.com/office/drawing/2014/main" id="{B8D89947-7463-461E-8312-944F93033D51}"/>
              </a:ext>
            </a:extLst>
          </p:cNvPr>
          <p:cNvSpPr>
            <a:spLocks noGrp="1"/>
          </p:cNvSpPr>
          <p:nvPr>
            <p:ph idx="1"/>
          </p:nvPr>
        </p:nvSpPr>
        <p:spPr/>
        <p:txBody>
          <a:bodyPr>
            <a:normAutofit/>
          </a:bodyPr>
          <a:lstStyle/>
          <a:p>
            <a:r>
              <a:rPr lang="en-US" sz="3200" dirty="0"/>
              <a:t>Automatic detection of devices and services offered by these devices on a computer network</a:t>
            </a:r>
          </a:p>
          <a:p>
            <a:r>
              <a:rPr lang="en-US" sz="3200" dirty="0"/>
              <a:t>Requires a common language to allow software agents to make use of one another’s services</a:t>
            </a:r>
          </a:p>
          <a:p>
            <a:r>
              <a:rPr lang="en-US" sz="3200" dirty="0"/>
              <a:t>Web Services Discovery </a:t>
            </a:r>
          </a:p>
          <a:p>
            <a:pPr lvl="1"/>
            <a:r>
              <a:rPr lang="en-US" sz="2800" dirty="0"/>
              <a:t>provides access to software systems over the Internet using standard protocols</a:t>
            </a:r>
          </a:p>
          <a:p>
            <a:pPr lvl="1"/>
            <a:r>
              <a:rPr lang="en-US" sz="2800" dirty="0"/>
              <a:t>the process of finding suitable web services to a given task</a:t>
            </a:r>
          </a:p>
          <a:p>
            <a:endParaRPr lang="en-US" sz="3200" dirty="0"/>
          </a:p>
        </p:txBody>
      </p:sp>
    </p:spTree>
    <p:extLst>
      <p:ext uri="{BB962C8B-B14F-4D97-AF65-F5344CB8AC3E}">
        <p14:creationId xmlns:p14="http://schemas.microsoft.com/office/powerpoint/2010/main" val="13812714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346" name="Rectangle 2">
            <a:extLst>
              <a:ext uri="{FF2B5EF4-FFF2-40B4-BE49-F238E27FC236}">
                <a16:creationId xmlns:a16="http://schemas.microsoft.com/office/drawing/2014/main" id="{1D58B67D-80BF-4A9B-825B-EF95AD20E994}"/>
              </a:ext>
            </a:extLst>
          </p:cNvPr>
          <p:cNvSpPr>
            <a:spLocks noGrp="1" noChangeArrowheads="1"/>
          </p:cNvSpPr>
          <p:nvPr>
            <p:ph type="title" idx="4294967295"/>
          </p:nvPr>
        </p:nvSpPr>
        <p:spPr/>
        <p:txBody>
          <a:bodyPr/>
          <a:lstStyle/>
          <a:p>
            <a:pPr eaLnBrk="1" hangingPunct="1"/>
            <a:r>
              <a:rPr lang="en-US" altLang="zh-CN" dirty="0"/>
              <a:t>Service discovery in Web Service Architecture</a:t>
            </a:r>
          </a:p>
        </p:txBody>
      </p:sp>
      <p:sp>
        <p:nvSpPr>
          <p:cNvPr id="57349" name="灯片编号占位符 5">
            <a:extLst>
              <a:ext uri="{FF2B5EF4-FFF2-40B4-BE49-F238E27FC236}">
                <a16:creationId xmlns:a16="http://schemas.microsoft.com/office/drawing/2014/main" id="{012A3705-7C9B-44AA-9F4F-ABFEC1A9ED86}"/>
              </a:ext>
            </a:extLst>
          </p:cNvPr>
          <p:cNvSpPr txBox="1">
            <a:spLocks noGrp="1"/>
          </p:cNvSpPr>
          <p:nvPr/>
        </p:nvSpPr>
        <p:spPr bwMode="auto">
          <a:xfrm>
            <a:off x="8077200" y="6243638"/>
            <a:ext cx="2133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i="1">
                <a:solidFill>
                  <a:schemeClr val="tx1"/>
                </a:solidFill>
                <a:latin typeface="Comic Sans MS" panose="030F0702030302020204" pitchFamily="66" charset="0"/>
                <a:ea typeface="宋体" panose="02010600030101010101" pitchFamily="2" charset="-122"/>
              </a:defRPr>
            </a:lvl1pPr>
            <a:lvl2pPr marL="742950" indent="-285750">
              <a:defRPr i="1">
                <a:solidFill>
                  <a:schemeClr val="tx1"/>
                </a:solidFill>
                <a:latin typeface="Comic Sans MS" panose="030F0702030302020204" pitchFamily="66" charset="0"/>
                <a:ea typeface="宋体" panose="02010600030101010101" pitchFamily="2" charset="-122"/>
              </a:defRPr>
            </a:lvl2pPr>
            <a:lvl3pPr marL="1143000" indent="-228600">
              <a:defRPr i="1">
                <a:solidFill>
                  <a:schemeClr val="tx1"/>
                </a:solidFill>
                <a:latin typeface="Comic Sans MS" panose="030F0702030302020204" pitchFamily="66" charset="0"/>
                <a:ea typeface="宋体" panose="02010600030101010101" pitchFamily="2" charset="-122"/>
              </a:defRPr>
            </a:lvl3pPr>
            <a:lvl4pPr marL="1600200" indent="-228600">
              <a:defRPr i="1">
                <a:solidFill>
                  <a:schemeClr val="tx1"/>
                </a:solidFill>
                <a:latin typeface="Comic Sans MS" panose="030F0702030302020204" pitchFamily="66" charset="0"/>
                <a:ea typeface="宋体" panose="02010600030101010101" pitchFamily="2" charset="-122"/>
              </a:defRPr>
            </a:lvl4pPr>
            <a:lvl5pPr marL="2057400" indent="-228600">
              <a:defRPr i="1">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i="1">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i="1">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i="1">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i="1">
                <a:solidFill>
                  <a:schemeClr val="tx1"/>
                </a:solidFill>
                <a:latin typeface="Comic Sans MS" panose="030F0702030302020204" pitchFamily="66" charset="0"/>
                <a:ea typeface="宋体" panose="02010600030101010101" pitchFamily="2" charset="-122"/>
              </a:defRPr>
            </a:lvl9pPr>
          </a:lstStyle>
          <a:p>
            <a:pPr algn="r" eaLnBrk="1" hangingPunct="1"/>
            <a:fld id="{040682FF-8A27-440C-8962-1019BF33FCC9}" type="slidenum">
              <a:rPr lang="zh-CN" altLang="en-US" sz="1200">
                <a:solidFill>
                  <a:srgbClr val="000000"/>
                </a:solidFill>
                <a:latin typeface="Garamond" panose="02020404030301010803" pitchFamily="18" charset="0"/>
              </a:rPr>
              <a:pPr algn="r" eaLnBrk="1" hangingPunct="1"/>
              <a:t>24</a:t>
            </a:fld>
            <a:endParaRPr lang="en-US" altLang="zh-CN" sz="1200">
              <a:solidFill>
                <a:srgbClr val="000000"/>
              </a:solidFill>
              <a:latin typeface="Garamond" panose="02020404030301010803" pitchFamily="18" charset="0"/>
            </a:endParaRPr>
          </a:p>
        </p:txBody>
      </p:sp>
      <p:pic>
        <p:nvPicPr>
          <p:cNvPr id="57350" name="Picture 4">
            <a:extLst>
              <a:ext uri="{FF2B5EF4-FFF2-40B4-BE49-F238E27FC236}">
                <a16:creationId xmlns:a16="http://schemas.microsoft.com/office/drawing/2014/main" id="{6E8CC6F0-C0DE-4B0A-AEDC-44EE04C583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5972" t="2174" r="1492"/>
          <a:stretch>
            <a:fillRect/>
          </a:stretch>
        </p:blipFill>
        <p:spPr bwMode="auto">
          <a:xfrm>
            <a:off x="3105793" y="1932864"/>
            <a:ext cx="5600437" cy="4068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2252641"/>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lowchart: Connector 1">
            <a:extLst>
              <a:ext uri="{FF2B5EF4-FFF2-40B4-BE49-F238E27FC236}">
                <a16:creationId xmlns:a16="http://schemas.microsoft.com/office/drawing/2014/main" id="{92C64DE1-F189-4674-81D9-B338C710BAAB}"/>
              </a:ext>
            </a:extLst>
          </p:cNvPr>
          <p:cNvSpPr/>
          <p:nvPr/>
        </p:nvSpPr>
        <p:spPr>
          <a:xfrm>
            <a:off x="6366385" y="2349912"/>
            <a:ext cx="1327355" cy="1347018"/>
          </a:xfrm>
          <a:prstGeom prst="flowChartConnector">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a:solidFill>
                  <a:prstClr val="black"/>
                </a:solidFill>
              </a:rPr>
              <a:t>Travel Agency 1</a:t>
            </a:r>
            <a:r>
              <a:rPr lang="en-US">
                <a:solidFill>
                  <a:prstClr val="white"/>
                </a:solidFill>
              </a:rPr>
              <a:t> </a:t>
            </a:r>
            <a:endParaRPr lang="en-US" dirty="0">
              <a:solidFill>
                <a:prstClr val="white"/>
              </a:solidFill>
            </a:endParaRPr>
          </a:p>
        </p:txBody>
      </p:sp>
      <p:sp>
        <p:nvSpPr>
          <p:cNvPr id="8" name="Flowchart: Connector 7">
            <a:extLst>
              <a:ext uri="{FF2B5EF4-FFF2-40B4-BE49-F238E27FC236}">
                <a16:creationId xmlns:a16="http://schemas.microsoft.com/office/drawing/2014/main" id="{8C50BDF6-DF50-4FC9-99AE-B5F723600848}"/>
              </a:ext>
            </a:extLst>
          </p:cNvPr>
          <p:cNvSpPr/>
          <p:nvPr/>
        </p:nvSpPr>
        <p:spPr>
          <a:xfrm>
            <a:off x="5432322" y="4574456"/>
            <a:ext cx="1327355" cy="1347018"/>
          </a:xfrm>
          <a:prstGeom prst="flowChartConnector">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a:solidFill>
                  <a:prstClr val="black"/>
                </a:solidFill>
              </a:rPr>
              <a:t>Travel Agency 2</a:t>
            </a:r>
            <a:r>
              <a:rPr lang="en-US">
                <a:solidFill>
                  <a:prstClr val="white"/>
                </a:solidFill>
              </a:rPr>
              <a:t> </a:t>
            </a:r>
            <a:endParaRPr lang="en-US" dirty="0">
              <a:solidFill>
                <a:prstClr val="white"/>
              </a:solidFill>
            </a:endParaRPr>
          </a:p>
        </p:txBody>
      </p:sp>
      <p:sp>
        <p:nvSpPr>
          <p:cNvPr id="11" name="Flowchart: Connector 10">
            <a:extLst>
              <a:ext uri="{FF2B5EF4-FFF2-40B4-BE49-F238E27FC236}">
                <a16:creationId xmlns:a16="http://schemas.microsoft.com/office/drawing/2014/main" id="{B03F66CC-19B3-4DAE-8791-DEF73AE5584C}"/>
              </a:ext>
            </a:extLst>
          </p:cNvPr>
          <p:cNvSpPr/>
          <p:nvPr/>
        </p:nvSpPr>
        <p:spPr>
          <a:xfrm>
            <a:off x="7713405" y="4446637"/>
            <a:ext cx="1327355" cy="1347018"/>
          </a:xfrm>
          <a:prstGeom prst="flowChartConnector">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a:solidFill>
                  <a:prstClr val="black"/>
                </a:solidFill>
              </a:rPr>
              <a:t>Travel Agency 3</a:t>
            </a:r>
            <a:r>
              <a:rPr lang="en-US">
                <a:solidFill>
                  <a:prstClr val="white"/>
                </a:solidFill>
              </a:rPr>
              <a:t> </a:t>
            </a:r>
            <a:endParaRPr lang="en-US" dirty="0">
              <a:solidFill>
                <a:prstClr val="white"/>
              </a:solidFill>
            </a:endParaRPr>
          </a:p>
        </p:txBody>
      </p:sp>
      <p:sp>
        <p:nvSpPr>
          <p:cNvPr id="12" name="Flowchart: Magnetic Disk 11">
            <a:extLst>
              <a:ext uri="{FF2B5EF4-FFF2-40B4-BE49-F238E27FC236}">
                <a16:creationId xmlns:a16="http://schemas.microsoft.com/office/drawing/2014/main" id="{33170B7F-597C-4B5E-BAC2-A8B024491275}"/>
              </a:ext>
            </a:extLst>
          </p:cNvPr>
          <p:cNvSpPr/>
          <p:nvPr/>
        </p:nvSpPr>
        <p:spPr>
          <a:xfrm>
            <a:off x="2463183" y="1268240"/>
            <a:ext cx="1071716" cy="1474838"/>
          </a:xfrm>
          <a:prstGeom prst="flowChartMagneticDisk">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b="1">
                <a:solidFill>
                  <a:prstClr val="black"/>
                </a:solidFill>
              </a:rPr>
              <a:t>Service Registry</a:t>
            </a:r>
            <a:endParaRPr lang="en-US" b="1" dirty="0">
              <a:solidFill>
                <a:prstClr val="black"/>
              </a:solidFill>
            </a:endParaRPr>
          </a:p>
        </p:txBody>
      </p:sp>
      <p:cxnSp>
        <p:nvCxnSpPr>
          <p:cNvPr id="14" name="Straight Arrow Connector 13">
            <a:extLst>
              <a:ext uri="{FF2B5EF4-FFF2-40B4-BE49-F238E27FC236}">
                <a16:creationId xmlns:a16="http://schemas.microsoft.com/office/drawing/2014/main" id="{677EC49E-F42F-4560-B6EF-77DE31B04438}"/>
              </a:ext>
            </a:extLst>
          </p:cNvPr>
          <p:cNvCxnSpPr>
            <a:cxnSpLocks/>
            <a:stCxn id="2" idx="1"/>
            <a:endCxn id="12" idx="4"/>
          </p:cNvCxnSpPr>
          <p:nvPr/>
        </p:nvCxnSpPr>
        <p:spPr>
          <a:xfrm flipH="1" flipV="1">
            <a:off x="3534899" y="2005659"/>
            <a:ext cx="3025873" cy="5415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40CB503E-28D6-42F1-BB2B-2CEA5D3B39E2}"/>
              </a:ext>
            </a:extLst>
          </p:cNvPr>
          <p:cNvCxnSpPr>
            <a:cxnSpLocks/>
            <a:stCxn id="8" idx="0"/>
            <a:endCxn id="12" idx="4"/>
          </p:cNvCxnSpPr>
          <p:nvPr/>
        </p:nvCxnSpPr>
        <p:spPr>
          <a:xfrm flipH="1" flipV="1">
            <a:off x="3534899" y="2005659"/>
            <a:ext cx="2561101" cy="25687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7120533F-C893-477A-8551-5D03D9C69C49}"/>
              </a:ext>
            </a:extLst>
          </p:cNvPr>
          <p:cNvCxnSpPr>
            <a:cxnSpLocks/>
            <a:stCxn id="11" idx="1"/>
            <a:endCxn id="12" idx="4"/>
          </p:cNvCxnSpPr>
          <p:nvPr/>
        </p:nvCxnSpPr>
        <p:spPr>
          <a:xfrm flipH="1" flipV="1">
            <a:off x="3534899" y="2005659"/>
            <a:ext cx="4372893" cy="26382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E913813C-CE06-46C4-B987-CAE91230E0D5}"/>
              </a:ext>
            </a:extLst>
          </p:cNvPr>
          <p:cNvSpPr txBox="1"/>
          <p:nvPr/>
        </p:nvSpPr>
        <p:spPr>
          <a:xfrm>
            <a:off x="4653317" y="1420884"/>
            <a:ext cx="1774521" cy="584775"/>
          </a:xfrm>
          <a:prstGeom prst="rect">
            <a:avLst/>
          </a:prstGeom>
          <a:noFill/>
        </p:spPr>
        <p:txBody>
          <a:bodyPr wrap="square" rtlCol="0">
            <a:spAutoFit/>
          </a:bodyPr>
          <a:lstStyle/>
          <a:p>
            <a:r>
              <a:rPr lang="en-US" sz="3200" dirty="0"/>
              <a:t>PUBLISH</a:t>
            </a:r>
          </a:p>
        </p:txBody>
      </p:sp>
      <p:sp>
        <p:nvSpPr>
          <p:cNvPr id="40" name="TextBox 39">
            <a:extLst>
              <a:ext uri="{FF2B5EF4-FFF2-40B4-BE49-F238E27FC236}">
                <a16:creationId xmlns:a16="http://schemas.microsoft.com/office/drawing/2014/main" id="{4ED9C2E4-433B-4606-9F5D-2A1A4E38DE6C}"/>
              </a:ext>
            </a:extLst>
          </p:cNvPr>
          <p:cNvSpPr txBox="1"/>
          <p:nvPr/>
        </p:nvSpPr>
        <p:spPr>
          <a:xfrm>
            <a:off x="9618605" y="4967367"/>
            <a:ext cx="2315496" cy="954107"/>
          </a:xfrm>
          <a:prstGeom prst="rect">
            <a:avLst/>
          </a:prstGeom>
          <a:noFill/>
        </p:spPr>
        <p:txBody>
          <a:bodyPr wrap="square" rtlCol="0">
            <a:spAutoFit/>
          </a:bodyPr>
          <a:lstStyle/>
          <a:p>
            <a:r>
              <a:rPr lang="en-US" sz="2800" dirty="0"/>
              <a:t>Service providers</a:t>
            </a:r>
          </a:p>
        </p:txBody>
      </p:sp>
      <p:sp>
        <p:nvSpPr>
          <p:cNvPr id="23" name="Scroll: Vertical 22">
            <a:extLst>
              <a:ext uri="{FF2B5EF4-FFF2-40B4-BE49-F238E27FC236}">
                <a16:creationId xmlns:a16="http://schemas.microsoft.com/office/drawing/2014/main" id="{852D8D09-7CE6-49EA-9F32-B27E2E785C2F}"/>
              </a:ext>
            </a:extLst>
          </p:cNvPr>
          <p:cNvSpPr/>
          <p:nvPr/>
        </p:nvSpPr>
        <p:spPr>
          <a:xfrm>
            <a:off x="216511" y="100170"/>
            <a:ext cx="2531807" cy="2665033"/>
          </a:xfrm>
          <a:prstGeom prst="verticalScroll">
            <a:avLst>
              <a:gd name="adj" fmla="val 10295"/>
            </a:avLst>
          </a:prstGeom>
          <a:solidFill>
            <a:srgbClr val="F9CFD2"/>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342900" lvl="0" indent="-342900">
              <a:buFontTx/>
              <a:buAutoNum type="arabicPeriod"/>
            </a:pPr>
            <a:r>
              <a:rPr lang="en-US">
                <a:solidFill>
                  <a:prstClr val="black"/>
                </a:solidFill>
              </a:rPr>
              <a:t>Credit Card</a:t>
            </a:r>
          </a:p>
          <a:p>
            <a:pPr marL="342900" lvl="0" indent="-342900">
              <a:buFontTx/>
              <a:buAutoNum type="arabicPeriod"/>
            </a:pPr>
            <a:r>
              <a:rPr lang="en-US">
                <a:solidFill>
                  <a:prstClr val="black"/>
                </a:solidFill>
              </a:rPr>
              <a:t>Hotel</a:t>
            </a:r>
          </a:p>
          <a:p>
            <a:pPr marL="342900" lvl="0" indent="-342900">
              <a:buFontTx/>
              <a:buAutoNum type="arabicPeriod"/>
            </a:pPr>
            <a:r>
              <a:rPr lang="en-US">
                <a:solidFill>
                  <a:prstClr val="black"/>
                </a:solidFill>
              </a:rPr>
              <a:t>Airline</a:t>
            </a:r>
          </a:p>
          <a:p>
            <a:pPr marL="342900" lvl="0" indent="-342900">
              <a:buFontTx/>
              <a:buAutoNum type="arabicPeriod"/>
            </a:pPr>
            <a:r>
              <a:rPr lang="en-US">
                <a:solidFill>
                  <a:prstClr val="black"/>
                </a:solidFill>
              </a:rPr>
              <a:t>Travel Agency 1</a:t>
            </a:r>
          </a:p>
          <a:p>
            <a:pPr marL="342900" lvl="0" indent="-342900">
              <a:buFontTx/>
              <a:buAutoNum type="arabicPeriod"/>
            </a:pPr>
            <a:r>
              <a:rPr lang="en-US">
                <a:solidFill>
                  <a:prstClr val="black"/>
                </a:solidFill>
              </a:rPr>
              <a:t>Travel Agency 2</a:t>
            </a:r>
          </a:p>
          <a:p>
            <a:pPr marL="342900" lvl="0" indent="-342900">
              <a:buFontTx/>
              <a:buAutoNum type="arabicPeriod"/>
            </a:pPr>
            <a:r>
              <a:rPr lang="en-US">
                <a:solidFill>
                  <a:prstClr val="black"/>
                </a:solidFill>
              </a:rPr>
              <a:t>Travel Agency 3</a:t>
            </a:r>
          </a:p>
          <a:p>
            <a:pPr marL="342900" lvl="0" indent="-342900">
              <a:buFontTx/>
              <a:buAutoNum type="arabicPeriod"/>
            </a:pPr>
            <a:r>
              <a:rPr lang="en-US">
                <a:solidFill>
                  <a:prstClr val="black"/>
                </a:solidFill>
              </a:rPr>
              <a:t>…</a:t>
            </a:r>
          </a:p>
          <a:p>
            <a:pPr marL="342900" lvl="0" indent="-342900">
              <a:buFontTx/>
              <a:buAutoNum type="arabicPeriod"/>
            </a:pPr>
            <a:r>
              <a:rPr lang="en-US">
                <a:solidFill>
                  <a:prstClr val="black"/>
                </a:solidFill>
              </a:rPr>
              <a:t>…</a:t>
            </a:r>
            <a:endParaRPr lang="en-US" dirty="0">
              <a:solidFill>
                <a:prstClr val="black"/>
              </a:solidFill>
            </a:endParaRPr>
          </a:p>
        </p:txBody>
      </p:sp>
      <p:sp>
        <p:nvSpPr>
          <p:cNvPr id="13" name="TextBox 12">
            <a:extLst>
              <a:ext uri="{FF2B5EF4-FFF2-40B4-BE49-F238E27FC236}">
                <a16:creationId xmlns:a16="http://schemas.microsoft.com/office/drawing/2014/main" id="{3BAA0679-9CD2-42E4-A094-35F63BC86C43}"/>
              </a:ext>
            </a:extLst>
          </p:cNvPr>
          <p:cNvSpPr txBox="1"/>
          <p:nvPr/>
        </p:nvSpPr>
        <p:spPr>
          <a:xfrm>
            <a:off x="7381768" y="3886631"/>
            <a:ext cx="1774521" cy="584775"/>
          </a:xfrm>
          <a:prstGeom prst="rect">
            <a:avLst/>
          </a:prstGeom>
          <a:noFill/>
        </p:spPr>
        <p:txBody>
          <a:bodyPr wrap="square" rtlCol="0">
            <a:spAutoFit/>
          </a:bodyPr>
          <a:lstStyle/>
          <a:p>
            <a:r>
              <a:rPr lang="en-US" sz="3200" dirty="0"/>
              <a:t>PUBLISH</a:t>
            </a:r>
          </a:p>
        </p:txBody>
      </p:sp>
      <p:sp>
        <p:nvSpPr>
          <p:cNvPr id="15" name="TextBox 14">
            <a:extLst>
              <a:ext uri="{FF2B5EF4-FFF2-40B4-BE49-F238E27FC236}">
                <a16:creationId xmlns:a16="http://schemas.microsoft.com/office/drawing/2014/main" id="{BA26E0FC-EECB-468B-89F7-E70FEE868DD3}"/>
              </a:ext>
            </a:extLst>
          </p:cNvPr>
          <p:cNvSpPr txBox="1"/>
          <p:nvPr/>
        </p:nvSpPr>
        <p:spPr>
          <a:xfrm>
            <a:off x="4000703" y="4154249"/>
            <a:ext cx="1774521" cy="584775"/>
          </a:xfrm>
          <a:prstGeom prst="rect">
            <a:avLst/>
          </a:prstGeom>
          <a:noFill/>
        </p:spPr>
        <p:txBody>
          <a:bodyPr wrap="square" rtlCol="0">
            <a:spAutoFit/>
          </a:bodyPr>
          <a:lstStyle/>
          <a:p>
            <a:r>
              <a:rPr lang="en-US" sz="3200" dirty="0"/>
              <a:t>PUBLISH</a:t>
            </a:r>
          </a:p>
        </p:txBody>
      </p:sp>
      <p:sp>
        <p:nvSpPr>
          <p:cNvPr id="17" name="Flowchart: Connector 16">
            <a:extLst>
              <a:ext uri="{FF2B5EF4-FFF2-40B4-BE49-F238E27FC236}">
                <a16:creationId xmlns:a16="http://schemas.microsoft.com/office/drawing/2014/main" id="{2207832B-3946-481A-B324-32A145AE0661}"/>
              </a:ext>
            </a:extLst>
          </p:cNvPr>
          <p:cNvSpPr/>
          <p:nvPr/>
        </p:nvSpPr>
        <p:spPr>
          <a:xfrm>
            <a:off x="929653" y="4646358"/>
            <a:ext cx="1327355" cy="1347018"/>
          </a:xfrm>
          <a:prstGeom prst="flowChartConnector">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a:solidFill>
                  <a:prstClr val="black"/>
                </a:solidFill>
              </a:rPr>
              <a:t>Client App</a:t>
            </a:r>
            <a:r>
              <a:rPr lang="en-US">
                <a:solidFill>
                  <a:prstClr val="white"/>
                </a:solidFill>
              </a:rPr>
              <a:t> </a:t>
            </a:r>
            <a:endParaRPr lang="en-US" dirty="0">
              <a:solidFill>
                <a:prstClr val="white"/>
              </a:solidFill>
            </a:endParaRPr>
          </a:p>
        </p:txBody>
      </p:sp>
      <p:sp>
        <p:nvSpPr>
          <p:cNvPr id="20" name="TextBox 19">
            <a:extLst>
              <a:ext uri="{FF2B5EF4-FFF2-40B4-BE49-F238E27FC236}">
                <a16:creationId xmlns:a16="http://schemas.microsoft.com/office/drawing/2014/main" id="{5CE653D5-6272-4AD2-AEAB-C3456A126D06}"/>
              </a:ext>
            </a:extLst>
          </p:cNvPr>
          <p:cNvSpPr txBox="1"/>
          <p:nvPr/>
        </p:nvSpPr>
        <p:spPr>
          <a:xfrm>
            <a:off x="256345" y="3516625"/>
            <a:ext cx="2000663" cy="584775"/>
          </a:xfrm>
          <a:prstGeom prst="rect">
            <a:avLst/>
          </a:prstGeom>
          <a:noFill/>
        </p:spPr>
        <p:txBody>
          <a:bodyPr wrap="square" rtlCol="0">
            <a:spAutoFit/>
          </a:bodyPr>
          <a:lstStyle/>
          <a:p>
            <a:r>
              <a:rPr lang="en-US" sz="3200" dirty="0"/>
              <a:t>DISCOVER</a:t>
            </a:r>
          </a:p>
        </p:txBody>
      </p:sp>
      <p:cxnSp>
        <p:nvCxnSpPr>
          <p:cNvPr id="21" name="Straight Arrow Connector 20">
            <a:extLst>
              <a:ext uri="{FF2B5EF4-FFF2-40B4-BE49-F238E27FC236}">
                <a16:creationId xmlns:a16="http://schemas.microsoft.com/office/drawing/2014/main" id="{0AF2ACBB-24CF-4766-A1DB-276BA46EF1A5}"/>
              </a:ext>
            </a:extLst>
          </p:cNvPr>
          <p:cNvCxnSpPr>
            <a:stCxn id="17" idx="0"/>
          </p:cNvCxnSpPr>
          <p:nvPr/>
        </p:nvCxnSpPr>
        <p:spPr>
          <a:xfrm flipV="1">
            <a:off x="1593331" y="2743078"/>
            <a:ext cx="1405710" cy="190328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A991C954-D272-4E02-97EB-C04578818754}"/>
              </a:ext>
            </a:extLst>
          </p:cNvPr>
          <p:cNvSpPr txBox="1"/>
          <p:nvPr/>
        </p:nvSpPr>
        <p:spPr>
          <a:xfrm>
            <a:off x="147686" y="5903893"/>
            <a:ext cx="3530695" cy="954107"/>
          </a:xfrm>
          <a:prstGeom prst="rect">
            <a:avLst/>
          </a:prstGeom>
          <a:noFill/>
        </p:spPr>
        <p:txBody>
          <a:bodyPr wrap="square" rtlCol="0">
            <a:spAutoFit/>
          </a:bodyPr>
          <a:lstStyle/>
          <a:p>
            <a:r>
              <a:rPr lang="en-US" sz="2800" dirty="0"/>
              <a:t>Service requestor/consumer</a:t>
            </a:r>
          </a:p>
        </p:txBody>
      </p:sp>
    </p:spTree>
    <p:extLst>
      <p:ext uri="{BB962C8B-B14F-4D97-AF65-F5344CB8AC3E}">
        <p14:creationId xmlns:p14="http://schemas.microsoft.com/office/powerpoint/2010/main" val="19237919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9394" name="Rectangle 2">
            <a:extLst>
              <a:ext uri="{FF2B5EF4-FFF2-40B4-BE49-F238E27FC236}">
                <a16:creationId xmlns:a16="http://schemas.microsoft.com/office/drawing/2014/main" id="{D18E6C8C-0CF1-4858-9BD4-6DEF75AA930C}"/>
              </a:ext>
            </a:extLst>
          </p:cNvPr>
          <p:cNvSpPr>
            <a:spLocks noGrp="1" noChangeArrowheads="1"/>
          </p:cNvSpPr>
          <p:nvPr>
            <p:ph type="title" idx="4294967295"/>
          </p:nvPr>
        </p:nvSpPr>
        <p:spPr/>
        <p:txBody>
          <a:bodyPr/>
          <a:lstStyle/>
          <a:p>
            <a:pPr eaLnBrk="1" hangingPunct="1"/>
            <a:r>
              <a:rPr lang="en-US" altLang="zh-CN"/>
              <a:t>What is UDDI?</a:t>
            </a:r>
          </a:p>
        </p:txBody>
      </p:sp>
      <p:sp>
        <p:nvSpPr>
          <p:cNvPr id="59395" name="Rectangle 3">
            <a:extLst>
              <a:ext uri="{FF2B5EF4-FFF2-40B4-BE49-F238E27FC236}">
                <a16:creationId xmlns:a16="http://schemas.microsoft.com/office/drawing/2014/main" id="{300C47C5-B0EE-40FC-BF76-8AD0C1090177}"/>
              </a:ext>
            </a:extLst>
          </p:cNvPr>
          <p:cNvSpPr>
            <a:spLocks noGrp="1" noChangeArrowheads="1"/>
          </p:cNvSpPr>
          <p:nvPr>
            <p:ph idx="4294967295"/>
          </p:nvPr>
        </p:nvSpPr>
        <p:spPr>
          <a:xfrm>
            <a:off x="964981" y="1665288"/>
            <a:ext cx="8578850" cy="4806950"/>
          </a:xfrm>
        </p:spPr>
        <p:txBody>
          <a:bodyPr>
            <a:normAutofit/>
          </a:bodyPr>
          <a:lstStyle/>
          <a:p>
            <a:pPr eaLnBrk="1" hangingPunct="1"/>
            <a:r>
              <a:rPr lang="en-US" altLang="zh-CN" sz="3600" u="sng" dirty="0"/>
              <a:t>Programmatic registration and discovery </a:t>
            </a:r>
            <a:r>
              <a:rPr lang="en-US" altLang="zh-CN" sz="3600" dirty="0"/>
              <a:t>of business entities and their Web services</a:t>
            </a:r>
          </a:p>
          <a:p>
            <a:pPr eaLnBrk="1" hangingPunct="1"/>
            <a:r>
              <a:rPr lang="en-US" altLang="zh-CN" sz="3600" dirty="0"/>
              <a:t>Based on SOAP, HTTP, XML</a:t>
            </a:r>
          </a:p>
          <a:p>
            <a:pPr eaLnBrk="1" hangingPunct="1"/>
            <a:r>
              <a:rPr lang="en-US" altLang="zh-CN" sz="3600" dirty="0"/>
              <a:t>Registry data</a:t>
            </a:r>
          </a:p>
          <a:p>
            <a:pPr lvl="1" eaLnBrk="1" hangingPunct="1"/>
            <a:r>
              <a:rPr lang="en-US" altLang="zh-CN" sz="3200" dirty="0"/>
              <a:t>Business registrations</a:t>
            </a:r>
          </a:p>
          <a:p>
            <a:pPr lvl="1" eaLnBrk="1" hangingPunct="1"/>
            <a:r>
              <a:rPr lang="en-US" altLang="zh-CN" sz="3200" dirty="0"/>
              <a:t>Service type definitions</a:t>
            </a:r>
          </a:p>
        </p:txBody>
      </p:sp>
      <p:sp>
        <p:nvSpPr>
          <p:cNvPr id="59397" name="灯片编号占位符 5">
            <a:extLst>
              <a:ext uri="{FF2B5EF4-FFF2-40B4-BE49-F238E27FC236}">
                <a16:creationId xmlns:a16="http://schemas.microsoft.com/office/drawing/2014/main" id="{DF8B720C-EE33-4D55-9A48-C771F453CB63}"/>
              </a:ext>
            </a:extLst>
          </p:cNvPr>
          <p:cNvSpPr txBox="1">
            <a:spLocks noGrp="1"/>
          </p:cNvSpPr>
          <p:nvPr/>
        </p:nvSpPr>
        <p:spPr bwMode="auto">
          <a:xfrm>
            <a:off x="8077200" y="6243638"/>
            <a:ext cx="2133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i="1">
                <a:solidFill>
                  <a:schemeClr val="tx1"/>
                </a:solidFill>
                <a:latin typeface="Comic Sans MS" panose="030F0702030302020204" pitchFamily="66" charset="0"/>
                <a:ea typeface="宋体" panose="02010600030101010101" pitchFamily="2" charset="-122"/>
              </a:defRPr>
            </a:lvl1pPr>
            <a:lvl2pPr marL="742950" indent="-285750">
              <a:defRPr i="1">
                <a:solidFill>
                  <a:schemeClr val="tx1"/>
                </a:solidFill>
                <a:latin typeface="Comic Sans MS" panose="030F0702030302020204" pitchFamily="66" charset="0"/>
                <a:ea typeface="宋体" panose="02010600030101010101" pitchFamily="2" charset="-122"/>
              </a:defRPr>
            </a:lvl2pPr>
            <a:lvl3pPr marL="1143000" indent="-228600">
              <a:defRPr i="1">
                <a:solidFill>
                  <a:schemeClr val="tx1"/>
                </a:solidFill>
                <a:latin typeface="Comic Sans MS" panose="030F0702030302020204" pitchFamily="66" charset="0"/>
                <a:ea typeface="宋体" panose="02010600030101010101" pitchFamily="2" charset="-122"/>
              </a:defRPr>
            </a:lvl3pPr>
            <a:lvl4pPr marL="1600200" indent="-228600">
              <a:defRPr i="1">
                <a:solidFill>
                  <a:schemeClr val="tx1"/>
                </a:solidFill>
                <a:latin typeface="Comic Sans MS" panose="030F0702030302020204" pitchFamily="66" charset="0"/>
                <a:ea typeface="宋体" panose="02010600030101010101" pitchFamily="2" charset="-122"/>
              </a:defRPr>
            </a:lvl4pPr>
            <a:lvl5pPr marL="2057400" indent="-228600">
              <a:defRPr i="1">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i="1">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i="1">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i="1">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i="1">
                <a:solidFill>
                  <a:schemeClr val="tx1"/>
                </a:solidFill>
                <a:latin typeface="Comic Sans MS" panose="030F0702030302020204" pitchFamily="66" charset="0"/>
                <a:ea typeface="宋体" panose="02010600030101010101" pitchFamily="2" charset="-122"/>
              </a:defRPr>
            </a:lvl9pPr>
          </a:lstStyle>
          <a:p>
            <a:pPr algn="r" eaLnBrk="1" hangingPunct="1"/>
            <a:fld id="{D3A9F8C5-A2DF-4BBD-8BA9-E925451C1ECC}" type="slidenum">
              <a:rPr lang="zh-CN" altLang="en-US" sz="1200">
                <a:solidFill>
                  <a:srgbClr val="000000"/>
                </a:solidFill>
                <a:latin typeface="Garamond" panose="02020404030301010803" pitchFamily="18" charset="0"/>
              </a:rPr>
              <a:pPr algn="r" eaLnBrk="1" hangingPunct="1"/>
              <a:t>26</a:t>
            </a:fld>
            <a:endParaRPr lang="en-US" altLang="zh-CN" sz="1200">
              <a:solidFill>
                <a:srgbClr val="000000"/>
              </a:solidFill>
              <a:latin typeface="Garamond" panose="02020404030301010803" pitchFamily="18" charset="0"/>
            </a:endParaRPr>
          </a:p>
        </p:txBody>
      </p:sp>
    </p:spTree>
    <p:extLst>
      <p:ext uri="{BB962C8B-B14F-4D97-AF65-F5344CB8AC3E}">
        <p14:creationId xmlns:p14="http://schemas.microsoft.com/office/powerpoint/2010/main" val="2677601896"/>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a:extLst>
              <a:ext uri="{FF2B5EF4-FFF2-40B4-BE49-F238E27FC236}">
                <a16:creationId xmlns:a16="http://schemas.microsoft.com/office/drawing/2014/main" id="{886B627D-16FD-44E7-B4E4-63F0450E5387}"/>
              </a:ext>
            </a:extLst>
          </p:cNvPr>
          <p:cNvSpPr>
            <a:spLocks noGrp="1" noChangeArrowheads="1"/>
          </p:cNvSpPr>
          <p:nvPr>
            <p:ph type="title"/>
          </p:nvPr>
        </p:nvSpPr>
        <p:spPr/>
        <p:txBody>
          <a:bodyPr/>
          <a:lstStyle/>
          <a:p>
            <a:r>
              <a:rPr lang="en-US" altLang="zh-CN"/>
              <a:t>UDDI Runs “Over” SOAP</a:t>
            </a:r>
          </a:p>
        </p:txBody>
      </p:sp>
      <p:pic>
        <p:nvPicPr>
          <p:cNvPr id="87043" name="Picture 3">
            <a:extLst>
              <a:ext uri="{FF2B5EF4-FFF2-40B4-BE49-F238E27FC236}">
                <a16:creationId xmlns:a16="http://schemas.microsoft.com/office/drawing/2014/main" id="{F0EFCA03-F1BA-4290-9A5D-19047F1150ED}"/>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l="1929" t="12190" r="3226" b="4572"/>
          <a:stretch>
            <a:fillRect/>
          </a:stretch>
        </p:blipFill>
        <p:spPr>
          <a:xfrm>
            <a:off x="1881188" y="1684338"/>
            <a:ext cx="8064500" cy="3859212"/>
          </a:xfrm>
        </p:spPr>
      </p:pic>
      <p:sp>
        <p:nvSpPr>
          <p:cNvPr id="87046" name="文本框 3">
            <a:extLst>
              <a:ext uri="{FF2B5EF4-FFF2-40B4-BE49-F238E27FC236}">
                <a16:creationId xmlns:a16="http://schemas.microsoft.com/office/drawing/2014/main" id="{144883D7-20AF-452F-9986-CA134BAC899C}"/>
              </a:ext>
            </a:extLst>
          </p:cNvPr>
          <p:cNvSpPr txBox="1">
            <a:spLocks noChangeArrowheads="1"/>
          </p:cNvSpPr>
          <p:nvPr/>
        </p:nvSpPr>
        <p:spPr bwMode="auto">
          <a:xfrm>
            <a:off x="7824788" y="4724400"/>
            <a:ext cx="17272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i="1">
                <a:solidFill>
                  <a:schemeClr val="tx1"/>
                </a:solidFill>
                <a:latin typeface="Comic Sans MS" panose="030F0702030302020204" pitchFamily="66" charset="0"/>
                <a:ea typeface="宋体" panose="02010600030101010101" pitchFamily="2" charset="-122"/>
              </a:defRPr>
            </a:lvl1pPr>
            <a:lvl2pPr marL="742950" indent="-285750">
              <a:defRPr i="1">
                <a:solidFill>
                  <a:schemeClr val="tx1"/>
                </a:solidFill>
                <a:latin typeface="Comic Sans MS" panose="030F0702030302020204" pitchFamily="66" charset="0"/>
                <a:ea typeface="宋体" panose="02010600030101010101" pitchFamily="2" charset="-122"/>
              </a:defRPr>
            </a:lvl2pPr>
            <a:lvl3pPr marL="1143000" indent="-228600">
              <a:defRPr i="1">
                <a:solidFill>
                  <a:schemeClr val="tx1"/>
                </a:solidFill>
                <a:latin typeface="Comic Sans MS" panose="030F0702030302020204" pitchFamily="66" charset="0"/>
                <a:ea typeface="宋体" panose="02010600030101010101" pitchFamily="2" charset="-122"/>
              </a:defRPr>
            </a:lvl3pPr>
            <a:lvl4pPr marL="1600200" indent="-228600">
              <a:defRPr i="1">
                <a:solidFill>
                  <a:schemeClr val="tx1"/>
                </a:solidFill>
                <a:latin typeface="Comic Sans MS" panose="030F0702030302020204" pitchFamily="66" charset="0"/>
                <a:ea typeface="宋体" panose="02010600030101010101" pitchFamily="2" charset="-122"/>
              </a:defRPr>
            </a:lvl4pPr>
            <a:lvl5pPr marL="2057400" indent="-228600">
              <a:defRPr i="1">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i="1">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i="1">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i="1">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i="1">
                <a:solidFill>
                  <a:schemeClr val="tx1"/>
                </a:solidFill>
                <a:latin typeface="Comic Sans MS" panose="030F0702030302020204" pitchFamily="66" charset="0"/>
                <a:ea typeface="宋体" panose="02010600030101010101" pitchFamily="2" charset="-122"/>
              </a:defRPr>
            </a:lvl9pPr>
          </a:lstStyle>
          <a:p>
            <a:r>
              <a:rPr lang="en-US" altLang="zh-CN" b="1" dirty="0"/>
              <a:t>Registry data</a:t>
            </a:r>
            <a:endParaRPr lang="zh-CN" altLang="en-US" b="1" dirty="0"/>
          </a:p>
        </p:txBody>
      </p:sp>
    </p:spTree>
    <p:extLst>
      <p:ext uri="{BB962C8B-B14F-4D97-AF65-F5344CB8AC3E}">
        <p14:creationId xmlns:p14="http://schemas.microsoft.com/office/powerpoint/2010/main" val="979042009"/>
      </p:ext>
    </p:extLst>
  </p:cSld>
  <p:clrMapOvr>
    <a:masterClrMapping/>
  </p:clrMapOvr>
  <p:transition advTm="1300"/>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a:extLst>
              <a:ext uri="{FF2B5EF4-FFF2-40B4-BE49-F238E27FC236}">
                <a16:creationId xmlns:a16="http://schemas.microsoft.com/office/drawing/2014/main" id="{B836D62F-CF6D-465A-81BB-E11A5228A1AF}"/>
              </a:ext>
            </a:extLst>
          </p:cNvPr>
          <p:cNvSpPr>
            <a:spLocks noGrp="1" noChangeArrowheads="1"/>
          </p:cNvSpPr>
          <p:nvPr>
            <p:ph type="title"/>
          </p:nvPr>
        </p:nvSpPr>
        <p:spPr/>
        <p:txBody>
          <a:bodyPr/>
          <a:lstStyle/>
          <a:p>
            <a:r>
              <a:rPr lang="en-US" altLang="zh-CN"/>
              <a:t>Why UDDI or something like UDDI?</a:t>
            </a:r>
          </a:p>
        </p:txBody>
      </p:sp>
      <p:sp>
        <p:nvSpPr>
          <p:cNvPr id="65539" name="Rectangle 3">
            <a:extLst>
              <a:ext uri="{FF2B5EF4-FFF2-40B4-BE49-F238E27FC236}">
                <a16:creationId xmlns:a16="http://schemas.microsoft.com/office/drawing/2014/main" id="{EE0730DB-4568-4BDA-8FC1-3ACBEA7DE8AA}"/>
              </a:ext>
            </a:extLst>
          </p:cNvPr>
          <p:cNvSpPr>
            <a:spLocks noGrp="1" noChangeArrowheads="1"/>
          </p:cNvSpPr>
          <p:nvPr>
            <p:ph type="body" idx="1"/>
          </p:nvPr>
        </p:nvSpPr>
        <p:spPr>
          <a:xfrm>
            <a:off x="950435" y="1900872"/>
            <a:ext cx="9717565" cy="4271328"/>
          </a:xfrm>
        </p:spPr>
        <p:txBody>
          <a:bodyPr>
            <a:normAutofit/>
          </a:bodyPr>
          <a:lstStyle/>
          <a:p>
            <a:pPr>
              <a:buFont typeface="Wingdings" panose="05000000000000000000" pitchFamily="2" charset="2"/>
              <a:buNone/>
            </a:pPr>
            <a:r>
              <a:rPr lang="en-US" altLang="zh-CN" sz="4400" dirty="0"/>
              <a:t>• Platform independent service</a:t>
            </a:r>
          </a:p>
          <a:p>
            <a:pPr lvl="1"/>
            <a:r>
              <a:rPr lang="en-US" altLang="zh-CN" sz="4000" dirty="0"/>
              <a:t>publication and discovery </a:t>
            </a:r>
          </a:p>
          <a:p>
            <a:pPr>
              <a:buFont typeface="Wingdings" panose="05000000000000000000" pitchFamily="2" charset="2"/>
              <a:buNone/>
            </a:pPr>
            <a:endParaRPr lang="en-US" altLang="zh-CN" sz="4400" dirty="0"/>
          </a:p>
          <a:p>
            <a:pPr>
              <a:buFont typeface="Wingdings" panose="05000000000000000000" pitchFamily="2" charset="2"/>
              <a:buNone/>
            </a:pPr>
            <a:r>
              <a:rPr lang="en-US" altLang="zh-CN" sz="4400" dirty="0"/>
              <a:t>• Enables dynamic service discovery</a:t>
            </a:r>
          </a:p>
        </p:txBody>
      </p:sp>
    </p:spTree>
    <p:extLst>
      <p:ext uri="{BB962C8B-B14F-4D97-AF65-F5344CB8AC3E}">
        <p14:creationId xmlns:p14="http://schemas.microsoft.com/office/powerpoint/2010/main" val="2367647067"/>
      </p:ext>
    </p:extLst>
  </p:cSld>
  <p:clrMapOvr>
    <a:masterClrMapping/>
  </p:clrMapOvr>
  <p:transition advTm="1300"/>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lowchart: Connector 1">
            <a:extLst>
              <a:ext uri="{FF2B5EF4-FFF2-40B4-BE49-F238E27FC236}">
                <a16:creationId xmlns:a16="http://schemas.microsoft.com/office/drawing/2014/main" id="{92C64DE1-F189-4674-81D9-B338C710BAAB}"/>
              </a:ext>
            </a:extLst>
          </p:cNvPr>
          <p:cNvSpPr/>
          <p:nvPr/>
        </p:nvSpPr>
        <p:spPr>
          <a:xfrm>
            <a:off x="6366385" y="2349912"/>
            <a:ext cx="1544560" cy="1495236"/>
          </a:xfrm>
          <a:prstGeom prst="flowChartConnector">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2000">
                <a:solidFill>
                  <a:prstClr val="black"/>
                </a:solidFill>
              </a:rPr>
              <a:t>Weather forecast</a:t>
            </a:r>
            <a:r>
              <a:rPr lang="en-US" sz="2000">
                <a:solidFill>
                  <a:prstClr val="white"/>
                </a:solidFill>
              </a:rPr>
              <a:t> </a:t>
            </a:r>
            <a:endParaRPr lang="en-US" sz="2000" dirty="0">
              <a:solidFill>
                <a:prstClr val="white"/>
              </a:solidFill>
            </a:endParaRPr>
          </a:p>
        </p:txBody>
      </p:sp>
      <p:sp>
        <p:nvSpPr>
          <p:cNvPr id="40" name="TextBox 39">
            <a:extLst>
              <a:ext uri="{FF2B5EF4-FFF2-40B4-BE49-F238E27FC236}">
                <a16:creationId xmlns:a16="http://schemas.microsoft.com/office/drawing/2014/main" id="{4ED9C2E4-433B-4606-9F5D-2A1A4E38DE6C}"/>
              </a:ext>
            </a:extLst>
          </p:cNvPr>
          <p:cNvSpPr txBox="1"/>
          <p:nvPr/>
        </p:nvSpPr>
        <p:spPr>
          <a:xfrm>
            <a:off x="6535992" y="3845148"/>
            <a:ext cx="2315496" cy="954107"/>
          </a:xfrm>
          <a:prstGeom prst="rect">
            <a:avLst/>
          </a:prstGeom>
          <a:noFill/>
        </p:spPr>
        <p:txBody>
          <a:bodyPr wrap="square" rtlCol="0">
            <a:spAutoFit/>
          </a:bodyPr>
          <a:lstStyle/>
          <a:p>
            <a:r>
              <a:rPr lang="en-US" sz="2800" dirty="0"/>
              <a:t>Service provider</a:t>
            </a:r>
          </a:p>
        </p:txBody>
      </p:sp>
      <p:sp>
        <p:nvSpPr>
          <p:cNvPr id="17" name="Flowchart: Connector 16">
            <a:extLst>
              <a:ext uri="{FF2B5EF4-FFF2-40B4-BE49-F238E27FC236}">
                <a16:creationId xmlns:a16="http://schemas.microsoft.com/office/drawing/2014/main" id="{2207832B-3946-481A-B324-32A145AE0661}"/>
              </a:ext>
            </a:extLst>
          </p:cNvPr>
          <p:cNvSpPr/>
          <p:nvPr/>
        </p:nvSpPr>
        <p:spPr>
          <a:xfrm>
            <a:off x="929653" y="4646358"/>
            <a:ext cx="1327355" cy="1347018"/>
          </a:xfrm>
          <a:prstGeom prst="flowChartConnector">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a:solidFill>
                  <a:prstClr val="black"/>
                </a:solidFill>
              </a:rPr>
              <a:t>Client App</a:t>
            </a:r>
            <a:r>
              <a:rPr lang="en-US">
                <a:solidFill>
                  <a:prstClr val="white"/>
                </a:solidFill>
              </a:rPr>
              <a:t> </a:t>
            </a:r>
            <a:endParaRPr lang="en-US" dirty="0">
              <a:solidFill>
                <a:prstClr val="white"/>
              </a:solidFill>
            </a:endParaRPr>
          </a:p>
        </p:txBody>
      </p:sp>
      <p:cxnSp>
        <p:nvCxnSpPr>
          <p:cNvPr id="21" name="Straight Arrow Connector 20">
            <a:extLst>
              <a:ext uri="{FF2B5EF4-FFF2-40B4-BE49-F238E27FC236}">
                <a16:creationId xmlns:a16="http://schemas.microsoft.com/office/drawing/2014/main" id="{0AF2ACBB-24CF-4766-A1DB-276BA46EF1A5}"/>
              </a:ext>
            </a:extLst>
          </p:cNvPr>
          <p:cNvCxnSpPr>
            <a:cxnSpLocks/>
            <a:stCxn id="17" idx="6"/>
            <a:endCxn id="2" idx="2"/>
          </p:cNvCxnSpPr>
          <p:nvPr/>
        </p:nvCxnSpPr>
        <p:spPr>
          <a:xfrm flipV="1">
            <a:off x="2257008" y="3097530"/>
            <a:ext cx="4109377" cy="222233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A991C954-D272-4E02-97EB-C04578818754}"/>
              </a:ext>
            </a:extLst>
          </p:cNvPr>
          <p:cNvSpPr txBox="1"/>
          <p:nvPr/>
        </p:nvSpPr>
        <p:spPr>
          <a:xfrm>
            <a:off x="147686" y="5903893"/>
            <a:ext cx="3530695" cy="954107"/>
          </a:xfrm>
          <a:prstGeom prst="rect">
            <a:avLst/>
          </a:prstGeom>
          <a:noFill/>
        </p:spPr>
        <p:txBody>
          <a:bodyPr wrap="square" rtlCol="0">
            <a:spAutoFit/>
          </a:bodyPr>
          <a:lstStyle/>
          <a:p>
            <a:r>
              <a:rPr lang="en-US" sz="2800" dirty="0"/>
              <a:t>Service requestor/consumer</a:t>
            </a:r>
          </a:p>
        </p:txBody>
      </p:sp>
      <p:sp>
        <p:nvSpPr>
          <p:cNvPr id="3" name="Title 2">
            <a:extLst>
              <a:ext uri="{FF2B5EF4-FFF2-40B4-BE49-F238E27FC236}">
                <a16:creationId xmlns:a16="http://schemas.microsoft.com/office/drawing/2014/main" id="{DD335B82-BA8F-4C10-AC5F-E24155D40DB1}"/>
              </a:ext>
            </a:extLst>
          </p:cNvPr>
          <p:cNvSpPr>
            <a:spLocks noGrp="1"/>
          </p:cNvSpPr>
          <p:nvPr>
            <p:ph type="title"/>
          </p:nvPr>
        </p:nvSpPr>
        <p:spPr/>
        <p:txBody>
          <a:bodyPr/>
          <a:lstStyle/>
          <a:p>
            <a:r>
              <a:rPr lang="en-US" dirty="0"/>
              <a:t>Dynamic service discovery</a:t>
            </a:r>
          </a:p>
        </p:txBody>
      </p:sp>
    </p:spTree>
    <p:extLst>
      <p:ext uri="{BB962C8B-B14F-4D97-AF65-F5344CB8AC3E}">
        <p14:creationId xmlns:p14="http://schemas.microsoft.com/office/powerpoint/2010/main" val="31052263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6" name="灯片编号占位符 5"/>
          <p:cNvSpPr>
            <a:spLocks noGrp="1"/>
          </p:cNvSpPr>
          <p:nvPr>
            <p:ph type="sldNum" sz="quarter" idx="12"/>
          </p:nvPr>
        </p:nvSpPr>
        <p:spPr>
          <a:xfrm>
            <a:off x="8610600" y="6322060"/>
            <a:ext cx="2743200" cy="365125"/>
          </a:xfrm>
        </p:spPr>
        <p:txBody>
          <a:bodyPr/>
          <a:lstStyle/>
          <a:p>
            <a:fld id="{5C2CE16E-9BA0-4AE5-99C0-B27D3C53AEA9}" type="slidenum">
              <a:rPr lang="en-US" altLang="en-US"/>
              <a:pPr/>
              <a:t>3</a:t>
            </a:fld>
            <a:endParaRPr lang="en-US" altLang="en-US"/>
          </a:p>
        </p:txBody>
      </p:sp>
      <p:sp>
        <p:nvSpPr>
          <p:cNvPr id="123921" name="Rectangle 17"/>
          <p:cNvSpPr>
            <a:spLocks noChangeArrowheads="1"/>
          </p:cNvSpPr>
          <p:nvPr/>
        </p:nvSpPr>
        <p:spPr bwMode="auto">
          <a:xfrm>
            <a:off x="3276600" y="3679809"/>
            <a:ext cx="5334000" cy="609600"/>
          </a:xfrm>
          <a:prstGeom prst="rect">
            <a:avLst/>
          </a:prstGeom>
          <a:solidFill>
            <a:srgbClr val="BBE0E3"/>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2800" b="1">
                <a:solidFill>
                  <a:srgbClr val="000000"/>
                </a:solidFill>
              </a:rPr>
              <a:t>UDDI</a:t>
            </a:r>
          </a:p>
        </p:txBody>
      </p:sp>
      <p:sp>
        <p:nvSpPr>
          <p:cNvPr id="123922" name="Rectangle 18"/>
          <p:cNvSpPr>
            <a:spLocks noChangeArrowheads="1"/>
          </p:cNvSpPr>
          <p:nvPr/>
        </p:nvSpPr>
        <p:spPr bwMode="auto">
          <a:xfrm>
            <a:off x="3276600" y="4441809"/>
            <a:ext cx="5334000" cy="609600"/>
          </a:xfrm>
          <a:prstGeom prst="rect">
            <a:avLst/>
          </a:prstGeom>
          <a:solidFill>
            <a:srgbClr val="BBE0E3"/>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2800" b="1">
                <a:solidFill>
                  <a:srgbClr val="000000"/>
                </a:solidFill>
              </a:rPr>
              <a:t>WSDL</a:t>
            </a:r>
          </a:p>
        </p:txBody>
      </p:sp>
      <p:sp>
        <p:nvSpPr>
          <p:cNvPr id="123923" name="Rectangle 19"/>
          <p:cNvSpPr>
            <a:spLocks noChangeArrowheads="1"/>
          </p:cNvSpPr>
          <p:nvPr/>
        </p:nvSpPr>
        <p:spPr bwMode="auto">
          <a:xfrm>
            <a:off x="3276600" y="5203809"/>
            <a:ext cx="5334000" cy="609600"/>
          </a:xfrm>
          <a:prstGeom prst="rect">
            <a:avLst/>
          </a:prstGeom>
          <a:solidFill>
            <a:srgbClr val="BBE0E3"/>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2800" b="1">
                <a:solidFill>
                  <a:srgbClr val="000000"/>
                </a:solidFill>
              </a:rPr>
              <a:t>XML-RPC, SOAP, Custom XML</a:t>
            </a:r>
          </a:p>
        </p:txBody>
      </p:sp>
      <p:sp>
        <p:nvSpPr>
          <p:cNvPr id="123924" name="Rectangle 20"/>
          <p:cNvSpPr>
            <a:spLocks noChangeArrowheads="1"/>
          </p:cNvSpPr>
          <p:nvPr/>
        </p:nvSpPr>
        <p:spPr bwMode="auto">
          <a:xfrm>
            <a:off x="3276600" y="5965809"/>
            <a:ext cx="5334000" cy="609600"/>
          </a:xfrm>
          <a:prstGeom prst="rect">
            <a:avLst/>
          </a:prstGeom>
          <a:solidFill>
            <a:srgbClr val="BBE0E3"/>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2800" b="1">
                <a:solidFill>
                  <a:srgbClr val="000000"/>
                </a:solidFill>
              </a:rPr>
              <a:t>HTTP, SMTP, FTP, BEEP</a:t>
            </a:r>
          </a:p>
        </p:txBody>
      </p:sp>
      <p:sp>
        <p:nvSpPr>
          <p:cNvPr id="123925" name="Text Box 21"/>
          <p:cNvSpPr txBox="1">
            <a:spLocks noChangeArrowheads="1"/>
          </p:cNvSpPr>
          <p:nvPr/>
        </p:nvSpPr>
        <p:spPr bwMode="auto">
          <a:xfrm>
            <a:off x="304800" y="3679809"/>
            <a:ext cx="1629292" cy="523220"/>
          </a:xfrm>
          <a:prstGeom prst="rect">
            <a:avLst/>
          </a:prstGeom>
          <a:noFill/>
          <a:ln>
            <a:noFill/>
          </a:ln>
          <a:effectLst/>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800" b="1" dirty="0"/>
              <a:t>Discovery</a:t>
            </a:r>
          </a:p>
        </p:txBody>
      </p:sp>
      <p:sp>
        <p:nvSpPr>
          <p:cNvPr id="123926" name="Line 22"/>
          <p:cNvSpPr>
            <a:spLocks noChangeShapeType="1"/>
          </p:cNvSpPr>
          <p:nvPr/>
        </p:nvSpPr>
        <p:spPr bwMode="auto">
          <a:xfrm flipH="1">
            <a:off x="304800" y="4289409"/>
            <a:ext cx="2362200" cy="0"/>
          </a:xfrm>
          <a:prstGeom prst="line">
            <a:avLst/>
          </a:prstGeom>
          <a:solidFill>
            <a:srgbClr val="FFFF00">
              <a:alpha val="20000"/>
            </a:srgbClr>
          </a:solidFill>
          <a:ln w="9525">
            <a:solidFill>
              <a:schemeClr val="tx1"/>
            </a:solidFill>
            <a:miter lim="800000"/>
            <a:headEnd/>
            <a:tailEnd/>
          </a:ln>
          <a:effectLst/>
        </p:spPr>
        <p:txBody>
          <a:bodyPr wrap="none" anchor="ctr"/>
          <a:lstStyle/>
          <a:p>
            <a:endParaRPr lang="en-GB"/>
          </a:p>
        </p:txBody>
      </p:sp>
      <p:sp>
        <p:nvSpPr>
          <p:cNvPr id="123927" name="Text Box 23"/>
          <p:cNvSpPr txBox="1">
            <a:spLocks noChangeArrowheads="1"/>
          </p:cNvSpPr>
          <p:nvPr/>
        </p:nvSpPr>
        <p:spPr bwMode="auto">
          <a:xfrm>
            <a:off x="304800" y="4441809"/>
            <a:ext cx="1890454" cy="523220"/>
          </a:xfrm>
          <a:prstGeom prst="rect">
            <a:avLst/>
          </a:prstGeom>
          <a:noFill/>
          <a:ln>
            <a:noFill/>
          </a:ln>
          <a:effectLst/>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800" b="1" dirty="0"/>
              <a:t>Description</a:t>
            </a:r>
          </a:p>
        </p:txBody>
      </p:sp>
      <p:sp>
        <p:nvSpPr>
          <p:cNvPr id="123928" name="Text Box 24"/>
          <p:cNvSpPr txBox="1">
            <a:spLocks noChangeArrowheads="1"/>
          </p:cNvSpPr>
          <p:nvPr/>
        </p:nvSpPr>
        <p:spPr bwMode="auto">
          <a:xfrm>
            <a:off x="304800" y="5203809"/>
            <a:ext cx="2509020" cy="523220"/>
          </a:xfrm>
          <a:prstGeom prst="rect">
            <a:avLst/>
          </a:prstGeom>
          <a:noFill/>
          <a:ln>
            <a:noFill/>
          </a:ln>
          <a:effectLst/>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800" b="1" dirty="0"/>
              <a:t>XML</a:t>
            </a:r>
            <a:r>
              <a:rPr lang="en-US" altLang="en-US" sz="2800" b="1" dirty="0">
                <a:solidFill>
                  <a:schemeClr val="bg1"/>
                </a:solidFill>
              </a:rPr>
              <a:t> </a:t>
            </a:r>
            <a:r>
              <a:rPr lang="en-US" altLang="en-US" sz="2800" b="1" dirty="0"/>
              <a:t>Messaging</a:t>
            </a:r>
          </a:p>
        </p:txBody>
      </p:sp>
      <p:sp>
        <p:nvSpPr>
          <p:cNvPr id="123929" name="Text Box 25"/>
          <p:cNvSpPr txBox="1">
            <a:spLocks noChangeArrowheads="1"/>
          </p:cNvSpPr>
          <p:nvPr/>
        </p:nvSpPr>
        <p:spPr bwMode="auto">
          <a:xfrm>
            <a:off x="304801" y="5965809"/>
            <a:ext cx="1615507" cy="523220"/>
          </a:xfrm>
          <a:prstGeom prst="rect">
            <a:avLst/>
          </a:prstGeom>
          <a:noFill/>
          <a:ln>
            <a:noFill/>
          </a:ln>
          <a:effectLst/>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800" b="1" dirty="0"/>
              <a:t>Transport</a:t>
            </a:r>
          </a:p>
        </p:txBody>
      </p:sp>
      <p:sp>
        <p:nvSpPr>
          <p:cNvPr id="123930" name="Rectangle 26"/>
          <p:cNvSpPr>
            <a:spLocks noChangeArrowheads="1"/>
          </p:cNvSpPr>
          <p:nvPr/>
        </p:nvSpPr>
        <p:spPr bwMode="auto">
          <a:xfrm>
            <a:off x="228600" y="3679809"/>
            <a:ext cx="8382000" cy="6096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rgbClr val="BBE0E3"/>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23931" name="Rectangle 27"/>
          <p:cNvSpPr>
            <a:spLocks noChangeArrowheads="1"/>
          </p:cNvSpPr>
          <p:nvPr/>
        </p:nvSpPr>
        <p:spPr bwMode="auto">
          <a:xfrm>
            <a:off x="228600" y="4441809"/>
            <a:ext cx="8382000" cy="6096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rgbClr val="BBE0E3"/>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23932" name="Rectangle 28"/>
          <p:cNvSpPr>
            <a:spLocks noChangeArrowheads="1"/>
          </p:cNvSpPr>
          <p:nvPr/>
        </p:nvSpPr>
        <p:spPr bwMode="auto">
          <a:xfrm>
            <a:off x="228600" y="5203809"/>
            <a:ext cx="8382000" cy="6096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rgbClr val="BBE0E3"/>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23933" name="Rectangle 29"/>
          <p:cNvSpPr>
            <a:spLocks noChangeArrowheads="1"/>
          </p:cNvSpPr>
          <p:nvPr/>
        </p:nvSpPr>
        <p:spPr bwMode="auto">
          <a:xfrm>
            <a:off x="228600" y="5965809"/>
            <a:ext cx="8382000" cy="6096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rgbClr val="BBE0E3"/>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27" name="Rectangle 14"/>
          <p:cNvSpPr>
            <a:spLocks noChangeArrowheads="1"/>
          </p:cNvSpPr>
          <p:nvPr/>
        </p:nvSpPr>
        <p:spPr bwMode="auto">
          <a:xfrm>
            <a:off x="8570668" y="422760"/>
            <a:ext cx="1419636" cy="1108836"/>
          </a:xfrm>
          <a:prstGeom prst="rect">
            <a:avLst/>
          </a:prstGeom>
          <a:solidFill>
            <a:srgbClr val="BBE0E3"/>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400" b="1">
                <a:solidFill>
                  <a:srgbClr val="000000"/>
                </a:solidFill>
              </a:rPr>
              <a:t>Service</a:t>
            </a:r>
          </a:p>
          <a:p>
            <a:pPr algn="ctr"/>
            <a:r>
              <a:rPr lang="en-US" altLang="en-US" sz="1400" b="1">
                <a:solidFill>
                  <a:srgbClr val="000000"/>
                </a:solidFill>
              </a:rPr>
              <a:t>Registry</a:t>
            </a:r>
          </a:p>
        </p:txBody>
      </p:sp>
      <p:sp>
        <p:nvSpPr>
          <p:cNvPr id="28" name="Rectangle 15"/>
          <p:cNvSpPr>
            <a:spLocks noChangeArrowheads="1"/>
          </p:cNvSpPr>
          <p:nvPr/>
        </p:nvSpPr>
        <p:spPr bwMode="auto">
          <a:xfrm>
            <a:off x="6745422" y="1988177"/>
            <a:ext cx="1419636" cy="1108836"/>
          </a:xfrm>
          <a:prstGeom prst="rect">
            <a:avLst/>
          </a:prstGeom>
          <a:solidFill>
            <a:srgbClr val="BBE0E3"/>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400" b="1" dirty="0">
                <a:solidFill>
                  <a:srgbClr val="000000"/>
                </a:solidFill>
              </a:rPr>
              <a:t>Service</a:t>
            </a:r>
          </a:p>
          <a:p>
            <a:pPr algn="ctr"/>
            <a:r>
              <a:rPr lang="en-US" altLang="en-US" sz="1400" b="1" dirty="0">
                <a:solidFill>
                  <a:srgbClr val="000000"/>
                </a:solidFill>
              </a:rPr>
              <a:t>Requestor</a:t>
            </a:r>
          </a:p>
        </p:txBody>
      </p:sp>
      <p:sp>
        <p:nvSpPr>
          <p:cNvPr id="29" name="Rectangle 16"/>
          <p:cNvSpPr>
            <a:spLocks noChangeArrowheads="1"/>
          </p:cNvSpPr>
          <p:nvPr/>
        </p:nvSpPr>
        <p:spPr bwMode="auto">
          <a:xfrm>
            <a:off x="10463515" y="1922951"/>
            <a:ext cx="1419636" cy="1108836"/>
          </a:xfrm>
          <a:prstGeom prst="rect">
            <a:avLst/>
          </a:prstGeom>
          <a:solidFill>
            <a:srgbClr val="BBE0E3"/>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400" b="1">
                <a:solidFill>
                  <a:srgbClr val="000000"/>
                </a:solidFill>
              </a:rPr>
              <a:t>Service</a:t>
            </a:r>
          </a:p>
          <a:p>
            <a:pPr algn="ctr"/>
            <a:r>
              <a:rPr lang="en-US" altLang="en-US" sz="1400" b="1">
                <a:solidFill>
                  <a:srgbClr val="000000"/>
                </a:solidFill>
              </a:rPr>
              <a:t>Provider</a:t>
            </a:r>
          </a:p>
        </p:txBody>
      </p:sp>
      <p:sp>
        <p:nvSpPr>
          <p:cNvPr id="30" name="Line 17"/>
          <p:cNvSpPr>
            <a:spLocks noChangeShapeType="1"/>
          </p:cNvSpPr>
          <p:nvPr/>
        </p:nvSpPr>
        <p:spPr bwMode="auto">
          <a:xfrm flipH="1" flipV="1">
            <a:off x="7489041" y="1009791"/>
            <a:ext cx="0" cy="978385"/>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400"/>
          </a:p>
        </p:txBody>
      </p:sp>
      <p:sp>
        <p:nvSpPr>
          <p:cNvPr id="31" name="Line 18"/>
          <p:cNvSpPr>
            <a:spLocks noChangeShapeType="1"/>
          </p:cNvSpPr>
          <p:nvPr/>
        </p:nvSpPr>
        <p:spPr bwMode="auto">
          <a:xfrm>
            <a:off x="7489041" y="1009791"/>
            <a:ext cx="1081627"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400"/>
          </a:p>
        </p:txBody>
      </p:sp>
      <p:sp>
        <p:nvSpPr>
          <p:cNvPr id="32" name="Text Box 19"/>
          <p:cNvSpPr txBox="1">
            <a:spLocks noChangeArrowheads="1"/>
          </p:cNvSpPr>
          <p:nvPr/>
        </p:nvSpPr>
        <p:spPr bwMode="auto">
          <a:xfrm>
            <a:off x="7280602" y="395583"/>
            <a:ext cx="852118" cy="476975"/>
          </a:xfrm>
          <a:prstGeom prst="rect">
            <a:avLst/>
          </a:prstGeom>
          <a:noFill/>
          <a:ln>
            <a:noFill/>
          </a:ln>
          <a:effectLst/>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eaLnBrk="0" hangingPunct="0">
              <a:defRPr sz="2400">
                <a:solidFill>
                  <a:schemeClr val="tx1"/>
                </a:solidFill>
                <a:latin typeface="Times New Roman" panose="02020603050405020304" pitchFamily="18" charset="0"/>
              </a:defRPr>
            </a:lvl1pPr>
            <a:lvl2pPr marL="800100" indent="-342900" eaLnBrk="0" hangingPunct="0">
              <a:defRPr sz="2400">
                <a:solidFill>
                  <a:schemeClr val="tx1"/>
                </a:solidFill>
                <a:latin typeface="Times New Roman" panose="02020603050405020304" pitchFamily="18" charset="0"/>
              </a:defRPr>
            </a:lvl2pPr>
            <a:lvl3pPr marL="1257300" indent="-342900" eaLnBrk="0" hangingPunct="0">
              <a:defRPr sz="2400">
                <a:solidFill>
                  <a:schemeClr val="tx1"/>
                </a:solidFill>
                <a:latin typeface="Times New Roman" panose="02020603050405020304" pitchFamily="18" charset="0"/>
              </a:defRPr>
            </a:lvl3pPr>
            <a:lvl4pPr marL="1714500" indent="-342900" eaLnBrk="0" hangingPunct="0">
              <a:defRPr sz="2400">
                <a:solidFill>
                  <a:schemeClr val="tx1"/>
                </a:solidFill>
                <a:latin typeface="Times New Roman" panose="02020603050405020304" pitchFamily="18" charset="0"/>
              </a:defRPr>
            </a:lvl4pPr>
            <a:lvl5pPr marL="2171700" indent="-342900" eaLnBrk="0" hangingPunct="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en-US" sz="1400" b="1" dirty="0">
                <a:latin typeface="Arial" panose="020B0604020202020204" pitchFamily="34" charset="0"/>
              </a:rPr>
              <a:t>Discover</a:t>
            </a:r>
          </a:p>
          <a:p>
            <a:pPr eaLnBrk="1" hangingPunct="1"/>
            <a:r>
              <a:rPr lang="en-US" altLang="en-US" sz="1400" b="1" dirty="0">
                <a:latin typeface="Arial" panose="020B0604020202020204" pitchFamily="34" charset="0"/>
              </a:rPr>
              <a:t>Services</a:t>
            </a:r>
          </a:p>
        </p:txBody>
      </p:sp>
      <p:sp>
        <p:nvSpPr>
          <p:cNvPr id="34" name="Text Box 21"/>
          <p:cNvSpPr txBox="1">
            <a:spLocks noChangeArrowheads="1"/>
          </p:cNvSpPr>
          <p:nvPr/>
        </p:nvSpPr>
        <p:spPr bwMode="auto">
          <a:xfrm>
            <a:off x="8734039" y="2249080"/>
            <a:ext cx="1301976" cy="280574"/>
          </a:xfrm>
          <a:prstGeom prst="rect">
            <a:avLst/>
          </a:prstGeom>
          <a:noFill/>
          <a:ln>
            <a:noFill/>
          </a:ln>
          <a:effectLst/>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eaLnBrk="0" hangingPunct="0">
              <a:defRPr sz="2400">
                <a:solidFill>
                  <a:schemeClr val="tx1"/>
                </a:solidFill>
                <a:latin typeface="Times New Roman" panose="02020603050405020304" pitchFamily="18" charset="0"/>
              </a:defRPr>
            </a:lvl1pPr>
            <a:lvl2pPr marL="800100" indent="-342900" eaLnBrk="0" hangingPunct="0">
              <a:defRPr sz="2400">
                <a:solidFill>
                  <a:schemeClr val="tx1"/>
                </a:solidFill>
                <a:latin typeface="Times New Roman" panose="02020603050405020304" pitchFamily="18" charset="0"/>
              </a:defRPr>
            </a:lvl2pPr>
            <a:lvl3pPr marL="1257300" indent="-342900" eaLnBrk="0" hangingPunct="0">
              <a:defRPr sz="2400">
                <a:solidFill>
                  <a:schemeClr val="tx1"/>
                </a:solidFill>
                <a:latin typeface="Times New Roman" panose="02020603050405020304" pitchFamily="18" charset="0"/>
              </a:defRPr>
            </a:lvl3pPr>
            <a:lvl4pPr marL="1714500" indent="-342900" eaLnBrk="0" hangingPunct="0">
              <a:defRPr sz="2400">
                <a:solidFill>
                  <a:schemeClr val="tx1"/>
                </a:solidFill>
                <a:latin typeface="Times New Roman" panose="02020603050405020304" pitchFamily="18" charset="0"/>
              </a:defRPr>
            </a:lvl4pPr>
            <a:lvl5pPr marL="2171700" indent="-342900" eaLnBrk="0" hangingPunct="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en-US" sz="1400" b="1" dirty="0">
                <a:latin typeface="Arial" panose="020B0604020202020204" pitchFamily="34" charset="0"/>
              </a:rPr>
              <a:t>Invoke Service</a:t>
            </a:r>
          </a:p>
        </p:txBody>
      </p:sp>
      <p:sp>
        <p:nvSpPr>
          <p:cNvPr id="36" name="Line 23"/>
          <p:cNvSpPr>
            <a:spLocks noChangeShapeType="1"/>
          </p:cNvSpPr>
          <p:nvPr/>
        </p:nvSpPr>
        <p:spPr bwMode="auto">
          <a:xfrm flipV="1">
            <a:off x="8165058" y="2640433"/>
            <a:ext cx="2298458"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400"/>
          </a:p>
        </p:txBody>
      </p:sp>
    </p:spTree>
    <p:extLst>
      <p:ext uri="{BB962C8B-B14F-4D97-AF65-F5344CB8AC3E}">
        <p14:creationId xmlns:p14="http://schemas.microsoft.com/office/powerpoint/2010/main" val="83875843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7" presetClass="entr" presetSubtype="0" fill="hold" grpId="0" nodeType="clickEffect">
                                  <p:stCondLst>
                                    <p:cond delay="0"/>
                                  </p:stCondLst>
                                  <p:childTnLst>
                                    <p:set>
                                      <p:cBhvr>
                                        <p:cTn id="6" dur="1" fill="hold">
                                          <p:stCondLst>
                                            <p:cond delay="0"/>
                                          </p:stCondLst>
                                        </p:cTn>
                                        <p:tgtEl>
                                          <p:spTgt spid="123921"/>
                                        </p:tgtEl>
                                        <p:attrNameLst>
                                          <p:attrName>style.visibility</p:attrName>
                                        </p:attrNameLst>
                                      </p:cBhvr>
                                      <p:to>
                                        <p:strVal val="visible"/>
                                      </p:to>
                                    </p:set>
                                    <p:animEffect transition="in" filter="fade">
                                      <p:cBhvr>
                                        <p:cTn id="7" dur="1000"/>
                                        <p:tgtEl>
                                          <p:spTgt spid="123921"/>
                                        </p:tgtEl>
                                      </p:cBhvr>
                                    </p:animEffect>
                                    <p:anim calcmode="lin" valueType="num">
                                      <p:cBhvr>
                                        <p:cTn id="8" dur="1000" fill="hold"/>
                                        <p:tgtEl>
                                          <p:spTgt spid="123921"/>
                                        </p:tgtEl>
                                        <p:attrNameLst>
                                          <p:attrName>ppt_x</p:attrName>
                                        </p:attrNameLst>
                                      </p:cBhvr>
                                      <p:tavLst>
                                        <p:tav tm="0">
                                          <p:val>
                                            <p:strVal val="#ppt_x"/>
                                          </p:val>
                                        </p:tav>
                                        <p:tav tm="100000">
                                          <p:val>
                                            <p:strVal val="#ppt_x"/>
                                          </p:val>
                                        </p:tav>
                                      </p:tavLst>
                                    </p:anim>
                                    <p:anim calcmode="lin" valueType="num">
                                      <p:cBhvr>
                                        <p:cTn id="9" dur="900" decel="100000" fill="hold"/>
                                        <p:tgtEl>
                                          <p:spTgt spid="123921"/>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123921"/>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p:stCondLst>
                                    <p:cond delay="0"/>
                                  </p:stCondLst>
                                  <p:childTnLst>
                                    <p:set>
                                      <p:cBhvr>
                                        <p:cTn id="12" dur="1" fill="hold">
                                          <p:stCondLst>
                                            <p:cond delay="0"/>
                                          </p:stCondLst>
                                        </p:cTn>
                                        <p:tgtEl>
                                          <p:spTgt spid="123922"/>
                                        </p:tgtEl>
                                        <p:attrNameLst>
                                          <p:attrName>style.visibility</p:attrName>
                                        </p:attrNameLst>
                                      </p:cBhvr>
                                      <p:to>
                                        <p:strVal val="visible"/>
                                      </p:to>
                                    </p:set>
                                    <p:animEffect transition="in" filter="fade">
                                      <p:cBhvr>
                                        <p:cTn id="13" dur="1000"/>
                                        <p:tgtEl>
                                          <p:spTgt spid="123922"/>
                                        </p:tgtEl>
                                      </p:cBhvr>
                                    </p:animEffect>
                                    <p:anim calcmode="lin" valueType="num">
                                      <p:cBhvr>
                                        <p:cTn id="14" dur="1000" fill="hold"/>
                                        <p:tgtEl>
                                          <p:spTgt spid="123922"/>
                                        </p:tgtEl>
                                        <p:attrNameLst>
                                          <p:attrName>ppt_x</p:attrName>
                                        </p:attrNameLst>
                                      </p:cBhvr>
                                      <p:tavLst>
                                        <p:tav tm="0">
                                          <p:val>
                                            <p:strVal val="#ppt_x"/>
                                          </p:val>
                                        </p:tav>
                                        <p:tav tm="100000">
                                          <p:val>
                                            <p:strVal val="#ppt_x"/>
                                          </p:val>
                                        </p:tav>
                                      </p:tavLst>
                                    </p:anim>
                                    <p:anim calcmode="lin" valueType="num">
                                      <p:cBhvr>
                                        <p:cTn id="15" dur="900" decel="100000" fill="hold"/>
                                        <p:tgtEl>
                                          <p:spTgt spid="123922"/>
                                        </p:tgtEl>
                                        <p:attrNameLst>
                                          <p:attrName>ppt_y</p:attrName>
                                        </p:attrNameLst>
                                      </p:cBhvr>
                                      <p:tavLst>
                                        <p:tav tm="0">
                                          <p:val>
                                            <p:strVal val="#ppt_y+1"/>
                                          </p:val>
                                        </p:tav>
                                        <p:tav tm="100000">
                                          <p:val>
                                            <p:strVal val="#ppt_y-.03"/>
                                          </p:val>
                                        </p:tav>
                                      </p:tavLst>
                                    </p:anim>
                                    <p:anim calcmode="lin" valueType="num">
                                      <p:cBhvr>
                                        <p:cTn id="16" dur="100" accel="100000" fill="hold">
                                          <p:stCondLst>
                                            <p:cond delay="900"/>
                                          </p:stCondLst>
                                        </p:cTn>
                                        <p:tgtEl>
                                          <p:spTgt spid="123922"/>
                                        </p:tgtEl>
                                        <p:attrNameLst>
                                          <p:attrName>ppt_y</p:attrName>
                                        </p:attrNameLst>
                                      </p:cBhvr>
                                      <p:tavLst>
                                        <p:tav tm="0">
                                          <p:val>
                                            <p:strVal val="#ppt_y-.03"/>
                                          </p:val>
                                        </p:tav>
                                        <p:tav tm="100000">
                                          <p:val>
                                            <p:strVal val="#ppt_y"/>
                                          </p:val>
                                        </p:tav>
                                      </p:tavLst>
                                    </p:anim>
                                  </p:childTnLst>
                                </p:cTn>
                              </p:par>
                              <p:par>
                                <p:cTn id="17" presetID="37" presetClass="entr" presetSubtype="0" fill="hold" grpId="0" nodeType="withEffect">
                                  <p:stCondLst>
                                    <p:cond delay="0"/>
                                  </p:stCondLst>
                                  <p:childTnLst>
                                    <p:set>
                                      <p:cBhvr>
                                        <p:cTn id="18" dur="1" fill="hold">
                                          <p:stCondLst>
                                            <p:cond delay="0"/>
                                          </p:stCondLst>
                                        </p:cTn>
                                        <p:tgtEl>
                                          <p:spTgt spid="123923"/>
                                        </p:tgtEl>
                                        <p:attrNameLst>
                                          <p:attrName>style.visibility</p:attrName>
                                        </p:attrNameLst>
                                      </p:cBhvr>
                                      <p:to>
                                        <p:strVal val="visible"/>
                                      </p:to>
                                    </p:set>
                                    <p:animEffect transition="in" filter="fade">
                                      <p:cBhvr>
                                        <p:cTn id="19" dur="1000"/>
                                        <p:tgtEl>
                                          <p:spTgt spid="123923"/>
                                        </p:tgtEl>
                                      </p:cBhvr>
                                    </p:animEffect>
                                    <p:anim calcmode="lin" valueType="num">
                                      <p:cBhvr>
                                        <p:cTn id="20" dur="1000" fill="hold"/>
                                        <p:tgtEl>
                                          <p:spTgt spid="123923"/>
                                        </p:tgtEl>
                                        <p:attrNameLst>
                                          <p:attrName>ppt_x</p:attrName>
                                        </p:attrNameLst>
                                      </p:cBhvr>
                                      <p:tavLst>
                                        <p:tav tm="0">
                                          <p:val>
                                            <p:strVal val="#ppt_x"/>
                                          </p:val>
                                        </p:tav>
                                        <p:tav tm="100000">
                                          <p:val>
                                            <p:strVal val="#ppt_x"/>
                                          </p:val>
                                        </p:tav>
                                      </p:tavLst>
                                    </p:anim>
                                    <p:anim calcmode="lin" valueType="num">
                                      <p:cBhvr>
                                        <p:cTn id="21" dur="900" decel="100000" fill="hold"/>
                                        <p:tgtEl>
                                          <p:spTgt spid="123923"/>
                                        </p:tgtEl>
                                        <p:attrNameLst>
                                          <p:attrName>ppt_y</p:attrName>
                                        </p:attrNameLst>
                                      </p:cBhvr>
                                      <p:tavLst>
                                        <p:tav tm="0">
                                          <p:val>
                                            <p:strVal val="#ppt_y+1"/>
                                          </p:val>
                                        </p:tav>
                                        <p:tav tm="100000">
                                          <p:val>
                                            <p:strVal val="#ppt_y-.03"/>
                                          </p:val>
                                        </p:tav>
                                      </p:tavLst>
                                    </p:anim>
                                    <p:anim calcmode="lin" valueType="num">
                                      <p:cBhvr>
                                        <p:cTn id="22" dur="100" accel="100000" fill="hold">
                                          <p:stCondLst>
                                            <p:cond delay="900"/>
                                          </p:stCondLst>
                                        </p:cTn>
                                        <p:tgtEl>
                                          <p:spTgt spid="123923"/>
                                        </p:tgtEl>
                                        <p:attrNameLst>
                                          <p:attrName>ppt_y</p:attrName>
                                        </p:attrNameLst>
                                      </p:cBhvr>
                                      <p:tavLst>
                                        <p:tav tm="0">
                                          <p:val>
                                            <p:strVal val="#ppt_y-.03"/>
                                          </p:val>
                                        </p:tav>
                                        <p:tav tm="100000">
                                          <p:val>
                                            <p:strVal val="#ppt_y"/>
                                          </p:val>
                                        </p:tav>
                                      </p:tavLst>
                                    </p:anim>
                                  </p:childTnLst>
                                </p:cTn>
                              </p:par>
                              <p:par>
                                <p:cTn id="23" presetID="37" presetClass="entr" presetSubtype="0" fill="hold" grpId="0" nodeType="withEffect">
                                  <p:stCondLst>
                                    <p:cond delay="0"/>
                                  </p:stCondLst>
                                  <p:childTnLst>
                                    <p:set>
                                      <p:cBhvr>
                                        <p:cTn id="24" dur="1" fill="hold">
                                          <p:stCondLst>
                                            <p:cond delay="0"/>
                                          </p:stCondLst>
                                        </p:cTn>
                                        <p:tgtEl>
                                          <p:spTgt spid="123924"/>
                                        </p:tgtEl>
                                        <p:attrNameLst>
                                          <p:attrName>style.visibility</p:attrName>
                                        </p:attrNameLst>
                                      </p:cBhvr>
                                      <p:to>
                                        <p:strVal val="visible"/>
                                      </p:to>
                                    </p:set>
                                    <p:animEffect transition="in" filter="fade">
                                      <p:cBhvr>
                                        <p:cTn id="25" dur="1000"/>
                                        <p:tgtEl>
                                          <p:spTgt spid="123924"/>
                                        </p:tgtEl>
                                      </p:cBhvr>
                                    </p:animEffect>
                                    <p:anim calcmode="lin" valueType="num">
                                      <p:cBhvr>
                                        <p:cTn id="26" dur="1000" fill="hold"/>
                                        <p:tgtEl>
                                          <p:spTgt spid="123924"/>
                                        </p:tgtEl>
                                        <p:attrNameLst>
                                          <p:attrName>ppt_x</p:attrName>
                                        </p:attrNameLst>
                                      </p:cBhvr>
                                      <p:tavLst>
                                        <p:tav tm="0">
                                          <p:val>
                                            <p:strVal val="#ppt_x"/>
                                          </p:val>
                                        </p:tav>
                                        <p:tav tm="100000">
                                          <p:val>
                                            <p:strVal val="#ppt_x"/>
                                          </p:val>
                                        </p:tav>
                                      </p:tavLst>
                                    </p:anim>
                                    <p:anim calcmode="lin" valueType="num">
                                      <p:cBhvr>
                                        <p:cTn id="27" dur="900" decel="100000" fill="hold"/>
                                        <p:tgtEl>
                                          <p:spTgt spid="123924"/>
                                        </p:tgtEl>
                                        <p:attrNameLst>
                                          <p:attrName>ppt_y</p:attrName>
                                        </p:attrNameLst>
                                      </p:cBhvr>
                                      <p:tavLst>
                                        <p:tav tm="0">
                                          <p:val>
                                            <p:strVal val="#ppt_y+1"/>
                                          </p:val>
                                        </p:tav>
                                        <p:tav tm="100000">
                                          <p:val>
                                            <p:strVal val="#ppt_y-.03"/>
                                          </p:val>
                                        </p:tav>
                                      </p:tavLst>
                                    </p:anim>
                                    <p:anim calcmode="lin" valueType="num">
                                      <p:cBhvr>
                                        <p:cTn id="28" dur="100" accel="100000" fill="hold">
                                          <p:stCondLst>
                                            <p:cond delay="900"/>
                                          </p:stCondLst>
                                        </p:cTn>
                                        <p:tgtEl>
                                          <p:spTgt spid="123924"/>
                                        </p:tgtEl>
                                        <p:attrNameLst>
                                          <p:attrName>ppt_y</p:attrName>
                                        </p:attrNameLst>
                                      </p:cBhvr>
                                      <p:tavLst>
                                        <p:tav tm="0">
                                          <p:val>
                                            <p:strVal val="#ppt_y-.03"/>
                                          </p:val>
                                        </p:tav>
                                        <p:tav tm="100000">
                                          <p:val>
                                            <p:strVal val="#ppt_y"/>
                                          </p:val>
                                        </p:tav>
                                      </p:tavLst>
                                    </p:anim>
                                  </p:childTnLst>
                                </p:cTn>
                              </p:par>
                              <p:par>
                                <p:cTn id="29" presetID="37" presetClass="entr" presetSubtype="0" fill="hold" grpId="0" nodeType="withEffect">
                                  <p:stCondLst>
                                    <p:cond delay="0"/>
                                  </p:stCondLst>
                                  <p:childTnLst>
                                    <p:set>
                                      <p:cBhvr>
                                        <p:cTn id="30" dur="1" fill="hold">
                                          <p:stCondLst>
                                            <p:cond delay="0"/>
                                          </p:stCondLst>
                                        </p:cTn>
                                        <p:tgtEl>
                                          <p:spTgt spid="123925"/>
                                        </p:tgtEl>
                                        <p:attrNameLst>
                                          <p:attrName>style.visibility</p:attrName>
                                        </p:attrNameLst>
                                      </p:cBhvr>
                                      <p:to>
                                        <p:strVal val="visible"/>
                                      </p:to>
                                    </p:set>
                                    <p:animEffect transition="in" filter="fade">
                                      <p:cBhvr>
                                        <p:cTn id="31" dur="1000"/>
                                        <p:tgtEl>
                                          <p:spTgt spid="123925"/>
                                        </p:tgtEl>
                                      </p:cBhvr>
                                    </p:animEffect>
                                    <p:anim calcmode="lin" valueType="num">
                                      <p:cBhvr>
                                        <p:cTn id="32" dur="1000" fill="hold"/>
                                        <p:tgtEl>
                                          <p:spTgt spid="123925"/>
                                        </p:tgtEl>
                                        <p:attrNameLst>
                                          <p:attrName>ppt_x</p:attrName>
                                        </p:attrNameLst>
                                      </p:cBhvr>
                                      <p:tavLst>
                                        <p:tav tm="0">
                                          <p:val>
                                            <p:strVal val="#ppt_x"/>
                                          </p:val>
                                        </p:tav>
                                        <p:tav tm="100000">
                                          <p:val>
                                            <p:strVal val="#ppt_x"/>
                                          </p:val>
                                        </p:tav>
                                      </p:tavLst>
                                    </p:anim>
                                    <p:anim calcmode="lin" valueType="num">
                                      <p:cBhvr>
                                        <p:cTn id="33" dur="900" decel="100000" fill="hold"/>
                                        <p:tgtEl>
                                          <p:spTgt spid="123925"/>
                                        </p:tgtEl>
                                        <p:attrNameLst>
                                          <p:attrName>ppt_y</p:attrName>
                                        </p:attrNameLst>
                                      </p:cBhvr>
                                      <p:tavLst>
                                        <p:tav tm="0">
                                          <p:val>
                                            <p:strVal val="#ppt_y+1"/>
                                          </p:val>
                                        </p:tav>
                                        <p:tav tm="100000">
                                          <p:val>
                                            <p:strVal val="#ppt_y-.03"/>
                                          </p:val>
                                        </p:tav>
                                      </p:tavLst>
                                    </p:anim>
                                    <p:anim calcmode="lin" valueType="num">
                                      <p:cBhvr>
                                        <p:cTn id="34" dur="100" accel="100000" fill="hold">
                                          <p:stCondLst>
                                            <p:cond delay="900"/>
                                          </p:stCondLst>
                                        </p:cTn>
                                        <p:tgtEl>
                                          <p:spTgt spid="123925"/>
                                        </p:tgtEl>
                                        <p:attrNameLst>
                                          <p:attrName>ppt_y</p:attrName>
                                        </p:attrNameLst>
                                      </p:cBhvr>
                                      <p:tavLst>
                                        <p:tav tm="0">
                                          <p:val>
                                            <p:strVal val="#ppt_y-.03"/>
                                          </p:val>
                                        </p:tav>
                                        <p:tav tm="100000">
                                          <p:val>
                                            <p:strVal val="#ppt_y"/>
                                          </p:val>
                                        </p:tav>
                                      </p:tavLst>
                                    </p:anim>
                                  </p:childTnLst>
                                </p:cTn>
                              </p:par>
                              <p:par>
                                <p:cTn id="35" presetID="37" presetClass="entr" presetSubtype="0" fill="hold" grpId="0" nodeType="withEffect">
                                  <p:stCondLst>
                                    <p:cond delay="0"/>
                                  </p:stCondLst>
                                  <p:childTnLst>
                                    <p:set>
                                      <p:cBhvr>
                                        <p:cTn id="36" dur="1" fill="hold">
                                          <p:stCondLst>
                                            <p:cond delay="0"/>
                                          </p:stCondLst>
                                        </p:cTn>
                                        <p:tgtEl>
                                          <p:spTgt spid="123926"/>
                                        </p:tgtEl>
                                        <p:attrNameLst>
                                          <p:attrName>style.visibility</p:attrName>
                                        </p:attrNameLst>
                                      </p:cBhvr>
                                      <p:to>
                                        <p:strVal val="visible"/>
                                      </p:to>
                                    </p:set>
                                    <p:animEffect transition="in" filter="fade">
                                      <p:cBhvr>
                                        <p:cTn id="37" dur="1000"/>
                                        <p:tgtEl>
                                          <p:spTgt spid="123926"/>
                                        </p:tgtEl>
                                      </p:cBhvr>
                                    </p:animEffect>
                                    <p:anim calcmode="lin" valueType="num">
                                      <p:cBhvr>
                                        <p:cTn id="38" dur="1000" fill="hold"/>
                                        <p:tgtEl>
                                          <p:spTgt spid="123926"/>
                                        </p:tgtEl>
                                        <p:attrNameLst>
                                          <p:attrName>ppt_x</p:attrName>
                                        </p:attrNameLst>
                                      </p:cBhvr>
                                      <p:tavLst>
                                        <p:tav tm="0">
                                          <p:val>
                                            <p:strVal val="#ppt_x"/>
                                          </p:val>
                                        </p:tav>
                                        <p:tav tm="100000">
                                          <p:val>
                                            <p:strVal val="#ppt_x"/>
                                          </p:val>
                                        </p:tav>
                                      </p:tavLst>
                                    </p:anim>
                                    <p:anim calcmode="lin" valueType="num">
                                      <p:cBhvr>
                                        <p:cTn id="39" dur="900" decel="100000" fill="hold"/>
                                        <p:tgtEl>
                                          <p:spTgt spid="123926"/>
                                        </p:tgtEl>
                                        <p:attrNameLst>
                                          <p:attrName>ppt_y</p:attrName>
                                        </p:attrNameLst>
                                      </p:cBhvr>
                                      <p:tavLst>
                                        <p:tav tm="0">
                                          <p:val>
                                            <p:strVal val="#ppt_y+1"/>
                                          </p:val>
                                        </p:tav>
                                        <p:tav tm="100000">
                                          <p:val>
                                            <p:strVal val="#ppt_y-.03"/>
                                          </p:val>
                                        </p:tav>
                                      </p:tavLst>
                                    </p:anim>
                                    <p:anim calcmode="lin" valueType="num">
                                      <p:cBhvr>
                                        <p:cTn id="40" dur="100" accel="100000" fill="hold">
                                          <p:stCondLst>
                                            <p:cond delay="900"/>
                                          </p:stCondLst>
                                        </p:cTn>
                                        <p:tgtEl>
                                          <p:spTgt spid="123926"/>
                                        </p:tgtEl>
                                        <p:attrNameLst>
                                          <p:attrName>ppt_y</p:attrName>
                                        </p:attrNameLst>
                                      </p:cBhvr>
                                      <p:tavLst>
                                        <p:tav tm="0">
                                          <p:val>
                                            <p:strVal val="#ppt_y-.03"/>
                                          </p:val>
                                        </p:tav>
                                        <p:tav tm="100000">
                                          <p:val>
                                            <p:strVal val="#ppt_y"/>
                                          </p:val>
                                        </p:tav>
                                      </p:tavLst>
                                    </p:anim>
                                  </p:childTnLst>
                                </p:cTn>
                              </p:par>
                              <p:par>
                                <p:cTn id="41" presetID="37" presetClass="entr" presetSubtype="0" fill="hold" grpId="0" nodeType="withEffect">
                                  <p:stCondLst>
                                    <p:cond delay="0"/>
                                  </p:stCondLst>
                                  <p:childTnLst>
                                    <p:set>
                                      <p:cBhvr>
                                        <p:cTn id="42" dur="1" fill="hold">
                                          <p:stCondLst>
                                            <p:cond delay="0"/>
                                          </p:stCondLst>
                                        </p:cTn>
                                        <p:tgtEl>
                                          <p:spTgt spid="123927"/>
                                        </p:tgtEl>
                                        <p:attrNameLst>
                                          <p:attrName>style.visibility</p:attrName>
                                        </p:attrNameLst>
                                      </p:cBhvr>
                                      <p:to>
                                        <p:strVal val="visible"/>
                                      </p:to>
                                    </p:set>
                                    <p:animEffect transition="in" filter="fade">
                                      <p:cBhvr>
                                        <p:cTn id="43" dur="1000"/>
                                        <p:tgtEl>
                                          <p:spTgt spid="123927"/>
                                        </p:tgtEl>
                                      </p:cBhvr>
                                    </p:animEffect>
                                    <p:anim calcmode="lin" valueType="num">
                                      <p:cBhvr>
                                        <p:cTn id="44" dur="1000" fill="hold"/>
                                        <p:tgtEl>
                                          <p:spTgt spid="123927"/>
                                        </p:tgtEl>
                                        <p:attrNameLst>
                                          <p:attrName>ppt_x</p:attrName>
                                        </p:attrNameLst>
                                      </p:cBhvr>
                                      <p:tavLst>
                                        <p:tav tm="0">
                                          <p:val>
                                            <p:strVal val="#ppt_x"/>
                                          </p:val>
                                        </p:tav>
                                        <p:tav tm="100000">
                                          <p:val>
                                            <p:strVal val="#ppt_x"/>
                                          </p:val>
                                        </p:tav>
                                      </p:tavLst>
                                    </p:anim>
                                    <p:anim calcmode="lin" valueType="num">
                                      <p:cBhvr>
                                        <p:cTn id="45" dur="900" decel="100000" fill="hold"/>
                                        <p:tgtEl>
                                          <p:spTgt spid="123927"/>
                                        </p:tgtEl>
                                        <p:attrNameLst>
                                          <p:attrName>ppt_y</p:attrName>
                                        </p:attrNameLst>
                                      </p:cBhvr>
                                      <p:tavLst>
                                        <p:tav tm="0">
                                          <p:val>
                                            <p:strVal val="#ppt_y+1"/>
                                          </p:val>
                                        </p:tav>
                                        <p:tav tm="100000">
                                          <p:val>
                                            <p:strVal val="#ppt_y-.03"/>
                                          </p:val>
                                        </p:tav>
                                      </p:tavLst>
                                    </p:anim>
                                    <p:anim calcmode="lin" valueType="num">
                                      <p:cBhvr>
                                        <p:cTn id="46" dur="100" accel="100000" fill="hold">
                                          <p:stCondLst>
                                            <p:cond delay="900"/>
                                          </p:stCondLst>
                                        </p:cTn>
                                        <p:tgtEl>
                                          <p:spTgt spid="123927"/>
                                        </p:tgtEl>
                                        <p:attrNameLst>
                                          <p:attrName>ppt_y</p:attrName>
                                        </p:attrNameLst>
                                      </p:cBhvr>
                                      <p:tavLst>
                                        <p:tav tm="0">
                                          <p:val>
                                            <p:strVal val="#ppt_y-.03"/>
                                          </p:val>
                                        </p:tav>
                                        <p:tav tm="100000">
                                          <p:val>
                                            <p:strVal val="#ppt_y"/>
                                          </p:val>
                                        </p:tav>
                                      </p:tavLst>
                                    </p:anim>
                                  </p:childTnLst>
                                </p:cTn>
                              </p:par>
                              <p:par>
                                <p:cTn id="47" presetID="37" presetClass="entr" presetSubtype="0" fill="hold" grpId="0" nodeType="withEffect">
                                  <p:stCondLst>
                                    <p:cond delay="0"/>
                                  </p:stCondLst>
                                  <p:childTnLst>
                                    <p:set>
                                      <p:cBhvr>
                                        <p:cTn id="48" dur="1" fill="hold">
                                          <p:stCondLst>
                                            <p:cond delay="0"/>
                                          </p:stCondLst>
                                        </p:cTn>
                                        <p:tgtEl>
                                          <p:spTgt spid="123928"/>
                                        </p:tgtEl>
                                        <p:attrNameLst>
                                          <p:attrName>style.visibility</p:attrName>
                                        </p:attrNameLst>
                                      </p:cBhvr>
                                      <p:to>
                                        <p:strVal val="visible"/>
                                      </p:to>
                                    </p:set>
                                    <p:animEffect transition="in" filter="fade">
                                      <p:cBhvr>
                                        <p:cTn id="49" dur="1000"/>
                                        <p:tgtEl>
                                          <p:spTgt spid="123928"/>
                                        </p:tgtEl>
                                      </p:cBhvr>
                                    </p:animEffect>
                                    <p:anim calcmode="lin" valueType="num">
                                      <p:cBhvr>
                                        <p:cTn id="50" dur="1000" fill="hold"/>
                                        <p:tgtEl>
                                          <p:spTgt spid="123928"/>
                                        </p:tgtEl>
                                        <p:attrNameLst>
                                          <p:attrName>ppt_x</p:attrName>
                                        </p:attrNameLst>
                                      </p:cBhvr>
                                      <p:tavLst>
                                        <p:tav tm="0">
                                          <p:val>
                                            <p:strVal val="#ppt_x"/>
                                          </p:val>
                                        </p:tav>
                                        <p:tav tm="100000">
                                          <p:val>
                                            <p:strVal val="#ppt_x"/>
                                          </p:val>
                                        </p:tav>
                                      </p:tavLst>
                                    </p:anim>
                                    <p:anim calcmode="lin" valueType="num">
                                      <p:cBhvr>
                                        <p:cTn id="51" dur="900" decel="100000" fill="hold"/>
                                        <p:tgtEl>
                                          <p:spTgt spid="123928"/>
                                        </p:tgtEl>
                                        <p:attrNameLst>
                                          <p:attrName>ppt_y</p:attrName>
                                        </p:attrNameLst>
                                      </p:cBhvr>
                                      <p:tavLst>
                                        <p:tav tm="0">
                                          <p:val>
                                            <p:strVal val="#ppt_y+1"/>
                                          </p:val>
                                        </p:tav>
                                        <p:tav tm="100000">
                                          <p:val>
                                            <p:strVal val="#ppt_y-.03"/>
                                          </p:val>
                                        </p:tav>
                                      </p:tavLst>
                                    </p:anim>
                                    <p:anim calcmode="lin" valueType="num">
                                      <p:cBhvr>
                                        <p:cTn id="52" dur="100" accel="100000" fill="hold">
                                          <p:stCondLst>
                                            <p:cond delay="900"/>
                                          </p:stCondLst>
                                        </p:cTn>
                                        <p:tgtEl>
                                          <p:spTgt spid="123928"/>
                                        </p:tgtEl>
                                        <p:attrNameLst>
                                          <p:attrName>ppt_y</p:attrName>
                                        </p:attrNameLst>
                                      </p:cBhvr>
                                      <p:tavLst>
                                        <p:tav tm="0">
                                          <p:val>
                                            <p:strVal val="#ppt_y-.03"/>
                                          </p:val>
                                        </p:tav>
                                        <p:tav tm="100000">
                                          <p:val>
                                            <p:strVal val="#ppt_y"/>
                                          </p:val>
                                        </p:tav>
                                      </p:tavLst>
                                    </p:anim>
                                  </p:childTnLst>
                                </p:cTn>
                              </p:par>
                              <p:par>
                                <p:cTn id="53" presetID="37" presetClass="entr" presetSubtype="0" fill="hold" grpId="0" nodeType="withEffect">
                                  <p:stCondLst>
                                    <p:cond delay="0"/>
                                  </p:stCondLst>
                                  <p:childTnLst>
                                    <p:set>
                                      <p:cBhvr>
                                        <p:cTn id="54" dur="1" fill="hold">
                                          <p:stCondLst>
                                            <p:cond delay="0"/>
                                          </p:stCondLst>
                                        </p:cTn>
                                        <p:tgtEl>
                                          <p:spTgt spid="123929"/>
                                        </p:tgtEl>
                                        <p:attrNameLst>
                                          <p:attrName>style.visibility</p:attrName>
                                        </p:attrNameLst>
                                      </p:cBhvr>
                                      <p:to>
                                        <p:strVal val="visible"/>
                                      </p:to>
                                    </p:set>
                                    <p:animEffect transition="in" filter="fade">
                                      <p:cBhvr>
                                        <p:cTn id="55" dur="1000"/>
                                        <p:tgtEl>
                                          <p:spTgt spid="123929"/>
                                        </p:tgtEl>
                                      </p:cBhvr>
                                    </p:animEffect>
                                    <p:anim calcmode="lin" valueType="num">
                                      <p:cBhvr>
                                        <p:cTn id="56" dur="1000" fill="hold"/>
                                        <p:tgtEl>
                                          <p:spTgt spid="123929"/>
                                        </p:tgtEl>
                                        <p:attrNameLst>
                                          <p:attrName>ppt_x</p:attrName>
                                        </p:attrNameLst>
                                      </p:cBhvr>
                                      <p:tavLst>
                                        <p:tav tm="0">
                                          <p:val>
                                            <p:strVal val="#ppt_x"/>
                                          </p:val>
                                        </p:tav>
                                        <p:tav tm="100000">
                                          <p:val>
                                            <p:strVal val="#ppt_x"/>
                                          </p:val>
                                        </p:tav>
                                      </p:tavLst>
                                    </p:anim>
                                    <p:anim calcmode="lin" valueType="num">
                                      <p:cBhvr>
                                        <p:cTn id="57" dur="900" decel="100000" fill="hold"/>
                                        <p:tgtEl>
                                          <p:spTgt spid="123929"/>
                                        </p:tgtEl>
                                        <p:attrNameLst>
                                          <p:attrName>ppt_y</p:attrName>
                                        </p:attrNameLst>
                                      </p:cBhvr>
                                      <p:tavLst>
                                        <p:tav tm="0">
                                          <p:val>
                                            <p:strVal val="#ppt_y+1"/>
                                          </p:val>
                                        </p:tav>
                                        <p:tav tm="100000">
                                          <p:val>
                                            <p:strVal val="#ppt_y-.03"/>
                                          </p:val>
                                        </p:tav>
                                      </p:tavLst>
                                    </p:anim>
                                    <p:anim calcmode="lin" valueType="num">
                                      <p:cBhvr>
                                        <p:cTn id="58" dur="100" accel="100000" fill="hold">
                                          <p:stCondLst>
                                            <p:cond delay="900"/>
                                          </p:stCondLst>
                                        </p:cTn>
                                        <p:tgtEl>
                                          <p:spTgt spid="123929"/>
                                        </p:tgtEl>
                                        <p:attrNameLst>
                                          <p:attrName>ppt_y</p:attrName>
                                        </p:attrNameLst>
                                      </p:cBhvr>
                                      <p:tavLst>
                                        <p:tav tm="0">
                                          <p:val>
                                            <p:strVal val="#ppt_y-.03"/>
                                          </p:val>
                                        </p:tav>
                                        <p:tav tm="100000">
                                          <p:val>
                                            <p:strVal val="#ppt_y"/>
                                          </p:val>
                                        </p:tav>
                                      </p:tavLst>
                                    </p:anim>
                                  </p:childTnLst>
                                </p:cTn>
                              </p:par>
                              <p:par>
                                <p:cTn id="59" presetID="37" presetClass="entr" presetSubtype="0" fill="hold" grpId="0" nodeType="withEffect">
                                  <p:stCondLst>
                                    <p:cond delay="0"/>
                                  </p:stCondLst>
                                  <p:childTnLst>
                                    <p:set>
                                      <p:cBhvr>
                                        <p:cTn id="60" dur="1" fill="hold">
                                          <p:stCondLst>
                                            <p:cond delay="0"/>
                                          </p:stCondLst>
                                        </p:cTn>
                                        <p:tgtEl>
                                          <p:spTgt spid="123930"/>
                                        </p:tgtEl>
                                        <p:attrNameLst>
                                          <p:attrName>style.visibility</p:attrName>
                                        </p:attrNameLst>
                                      </p:cBhvr>
                                      <p:to>
                                        <p:strVal val="visible"/>
                                      </p:to>
                                    </p:set>
                                    <p:animEffect transition="in" filter="fade">
                                      <p:cBhvr>
                                        <p:cTn id="61" dur="1000"/>
                                        <p:tgtEl>
                                          <p:spTgt spid="123930"/>
                                        </p:tgtEl>
                                      </p:cBhvr>
                                    </p:animEffect>
                                    <p:anim calcmode="lin" valueType="num">
                                      <p:cBhvr>
                                        <p:cTn id="62" dur="1000" fill="hold"/>
                                        <p:tgtEl>
                                          <p:spTgt spid="123930"/>
                                        </p:tgtEl>
                                        <p:attrNameLst>
                                          <p:attrName>ppt_x</p:attrName>
                                        </p:attrNameLst>
                                      </p:cBhvr>
                                      <p:tavLst>
                                        <p:tav tm="0">
                                          <p:val>
                                            <p:strVal val="#ppt_x"/>
                                          </p:val>
                                        </p:tav>
                                        <p:tav tm="100000">
                                          <p:val>
                                            <p:strVal val="#ppt_x"/>
                                          </p:val>
                                        </p:tav>
                                      </p:tavLst>
                                    </p:anim>
                                    <p:anim calcmode="lin" valueType="num">
                                      <p:cBhvr>
                                        <p:cTn id="63" dur="900" decel="100000" fill="hold"/>
                                        <p:tgtEl>
                                          <p:spTgt spid="123930"/>
                                        </p:tgtEl>
                                        <p:attrNameLst>
                                          <p:attrName>ppt_y</p:attrName>
                                        </p:attrNameLst>
                                      </p:cBhvr>
                                      <p:tavLst>
                                        <p:tav tm="0">
                                          <p:val>
                                            <p:strVal val="#ppt_y+1"/>
                                          </p:val>
                                        </p:tav>
                                        <p:tav tm="100000">
                                          <p:val>
                                            <p:strVal val="#ppt_y-.03"/>
                                          </p:val>
                                        </p:tav>
                                      </p:tavLst>
                                    </p:anim>
                                    <p:anim calcmode="lin" valueType="num">
                                      <p:cBhvr>
                                        <p:cTn id="64" dur="100" accel="100000" fill="hold">
                                          <p:stCondLst>
                                            <p:cond delay="900"/>
                                          </p:stCondLst>
                                        </p:cTn>
                                        <p:tgtEl>
                                          <p:spTgt spid="123930"/>
                                        </p:tgtEl>
                                        <p:attrNameLst>
                                          <p:attrName>ppt_y</p:attrName>
                                        </p:attrNameLst>
                                      </p:cBhvr>
                                      <p:tavLst>
                                        <p:tav tm="0">
                                          <p:val>
                                            <p:strVal val="#ppt_y-.03"/>
                                          </p:val>
                                        </p:tav>
                                        <p:tav tm="100000">
                                          <p:val>
                                            <p:strVal val="#ppt_y"/>
                                          </p:val>
                                        </p:tav>
                                      </p:tavLst>
                                    </p:anim>
                                  </p:childTnLst>
                                </p:cTn>
                              </p:par>
                              <p:par>
                                <p:cTn id="65" presetID="37" presetClass="entr" presetSubtype="0" fill="hold" grpId="0" nodeType="withEffect">
                                  <p:stCondLst>
                                    <p:cond delay="0"/>
                                  </p:stCondLst>
                                  <p:childTnLst>
                                    <p:set>
                                      <p:cBhvr>
                                        <p:cTn id="66" dur="1" fill="hold">
                                          <p:stCondLst>
                                            <p:cond delay="0"/>
                                          </p:stCondLst>
                                        </p:cTn>
                                        <p:tgtEl>
                                          <p:spTgt spid="123931"/>
                                        </p:tgtEl>
                                        <p:attrNameLst>
                                          <p:attrName>style.visibility</p:attrName>
                                        </p:attrNameLst>
                                      </p:cBhvr>
                                      <p:to>
                                        <p:strVal val="visible"/>
                                      </p:to>
                                    </p:set>
                                    <p:animEffect transition="in" filter="fade">
                                      <p:cBhvr>
                                        <p:cTn id="67" dur="1000"/>
                                        <p:tgtEl>
                                          <p:spTgt spid="123931"/>
                                        </p:tgtEl>
                                      </p:cBhvr>
                                    </p:animEffect>
                                    <p:anim calcmode="lin" valueType="num">
                                      <p:cBhvr>
                                        <p:cTn id="68" dur="1000" fill="hold"/>
                                        <p:tgtEl>
                                          <p:spTgt spid="123931"/>
                                        </p:tgtEl>
                                        <p:attrNameLst>
                                          <p:attrName>ppt_x</p:attrName>
                                        </p:attrNameLst>
                                      </p:cBhvr>
                                      <p:tavLst>
                                        <p:tav tm="0">
                                          <p:val>
                                            <p:strVal val="#ppt_x"/>
                                          </p:val>
                                        </p:tav>
                                        <p:tav tm="100000">
                                          <p:val>
                                            <p:strVal val="#ppt_x"/>
                                          </p:val>
                                        </p:tav>
                                      </p:tavLst>
                                    </p:anim>
                                    <p:anim calcmode="lin" valueType="num">
                                      <p:cBhvr>
                                        <p:cTn id="69" dur="900" decel="100000" fill="hold"/>
                                        <p:tgtEl>
                                          <p:spTgt spid="123931"/>
                                        </p:tgtEl>
                                        <p:attrNameLst>
                                          <p:attrName>ppt_y</p:attrName>
                                        </p:attrNameLst>
                                      </p:cBhvr>
                                      <p:tavLst>
                                        <p:tav tm="0">
                                          <p:val>
                                            <p:strVal val="#ppt_y+1"/>
                                          </p:val>
                                        </p:tav>
                                        <p:tav tm="100000">
                                          <p:val>
                                            <p:strVal val="#ppt_y-.03"/>
                                          </p:val>
                                        </p:tav>
                                      </p:tavLst>
                                    </p:anim>
                                    <p:anim calcmode="lin" valueType="num">
                                      <p:cBhvr>
                                        <p:cTn id="70" dur="100" accel="100000" fill="hold">
                                          <p:stCondLst>
                                            <p:cond delay="900"/>
                                          </p:stCondLst>
                                        </p:cTn>
                                        <p:tgtEl>
                                          <p:spTgt spid="123931"/>
                                        </p:tgtEl>
                                        <p:attrNameLst>
                                          <p:attrName>ppt_y</p:attrName>
                                        </p:attrNameLst>
                                      </p:cBhvr>
                                      <p:tavLst>
                                        <p:tav tm="0">
                                          <p:val>
                                            <p:strVal val="#ppt_y-.03"/>
                                          </p:val>
                                        </p:tav>
                                        <p:tav tm="100000">
                                          <p:val>
                                            <p:strVal val="#ppt_y"/>
                                          </p:val>
                                        </p:tav>
                                      </p:tavLst>
                                    </p:anim>
                                  </p:childTnLst>
                                </p:cTn>
                              </p:par>
                              <p:par>
                                <p:cTn id="71" presetID="37" presetClass="entr" presetSubtype="0" fill="hold" grpId="0" nodeType="withEffect">
                                  <p:stCondLst>
                                    <p:cond delay="0"/>
                                  </p:stCondLst>
                                  <p:childTnLst>
                                    <p:set>
                                      <p:cBhvr>
                                        <p:cTn id="72" dur="1" fill="hold">
                                          <p:stCondLst>
                                            <p:cond delay="0"/>
                                          </p:stCondLst>
                                        </p:cTn>
                                        <p:tgtEl>
                                          <p:spTgt spid="123932"/>
                                        </p:tgtEl>
                                        <p:attrNameLst>
                                          <p:attrName>style.visibility</p:attrName>
                                        </p:attrNameLst>
                                      </p:cBhvr>
                                      <p:to>
                                        <p:strVal val="visible"/>
                                      </p:to>
                                    </p:set>
                                    <p:animEffect transition="in" filter="fade">
                                      <p:cBhvr>
                                        <p:cTn id="73" dur="1000"/>
                                        <p:tgtEl>
                                          <p:spTgt spid="123932"/>
                                        </p:tgtEl>
                                      </p:cBhvr>
                                    </p:animEffect>
                                    <p:anim calcmode="lin" valueType="num">
                                      <p:cBhvr>
                                        <p:cTn id="74" dur="1000" fill="hold"/>
                                        <p:tgtEl>
                                          <p:spTgt spid="123932"/>
                                        </p:tgtEl>
                                        <p:attrNameLst>
                                          <p:attrName>ppt_x</p:attrName>
                                        </p:attrNameLst>
                                      </p:cBhvr>
                                      <p:tavLst>
                                        <p:tav tm="0">
                                          <p:val>
                                            <p:strVal val="#ppt_x"/>
                                          </p:val>
                                        </p:tav>
                                        <p:tav tm="100000">
                                          <p:val>
                                            <p:strVal val="#ppt_x"/>
                                          </p:val>
                                        </p:tav>
                                      </p:tavLst>
                                    </p:anim>
                                    <p:anim calcmode="lin" valueType="num">
                                      <p:cBhvr>
                                        <p:cTn id="75" dur="900" decel="100000" fill="hold"/>
                                        <p:tgtEl>
                                          <p:spTgt spid="123932"/>
                                        </p:tgtEl>
                                        <p:attrNameLst>
                                          <p:attrName>ppt_y</p:attrName>
                                        </p:attrNameLst>
                                      </p:cBhvr>
                                      <p:tavLst>
                                        <p:tav tm="0">
                                          <p:val>
                                            <p:strVal val="#ppt_y+1"/>
                                          </p:val>
                                        </p:tav>
                                        <p:tav tm="100000">
                                          <p:val>
                                            <p:strVal val="#ppt_y-.03"/>
                                          </p:val>
                                        </p:tav>
                                      </p:tavLst>
                                    </p:anim>
                                    <p:anim calcmode="lin" valueType="num">
                                      <p:cBhvr>
                                        <p:cTn id="76" dur="100" accel="100000" fill="hold">
                                          <p:stCondLst>
                                            <p:cond delay="900"/>
                                          </p:stCondLst>
                                        </p:cTn>
                                        <p:tgtEl>
                                          <p:spTgt spid="123932"/>
                                        </p:tgtEl>
                                        <p:attrNameLst>
                                          <p:attrName>ppt_y</p:attrName>
                                        </p:attrNameLst>
                                      </p:cBhvr>
                                      <p:tavLst>
                                        <p:tav tm="0">
                                          <p:val>
                                            <p:strVal val="#ppt_y-.03"/>
                                          </p:val>
                                        </p:tav>
                                        <p:tav tm="100000">
                                          <p:val>
                                            <p:strVal val="#ppt_y"/>
                                          </p:val>
                                        </p:tav>
                                      </p:tavLst>
                                    </p:anim>
                                  </p:childTnLst>
                                </p:cTn>
                              </p:par>
                              <p:par>
                                <p:cTn id="77" presetID="37" presetClass="entr" presetSubtype="0" fill="hold" grpId="0" nodeType="withEffect">
                                  <p:stCondLst>
                                    <p:cond delay="0"/>
                                  </p:stCondLst>
                                  <p:childTnLst>
                                    <p:set>
                                      <p:cBhvr>
                                        <p:cTn id="78" dur="1" fill="hold">
                                          <p:stCondLst>
                                            <p:cond delay="0"/>
                                          </p:stCondLst>
                                        </p:cTn>
                                        <p:tgtEl>
                                          <p:spTgt spid="123933"/>
                                        </p:tgtEl>
                                        <p:attrNameLst>
                                          <p:attrName>style.visibility</p:attrName>
                                        </p:attrNameLst>
                                      </p:cBhvr>
                                      <p:to>
                                        <p:strVal val="visible"/>
                                      </p:to>
                                    </p:set>
                                    <p:animEffect transition="in" filter="fade">
                                      <p:cBhvr>
                                        <p:cTn id="79" dur="1000"/>
                                        <p:tgtEl>
                                          <p:spTgt spid="123933"/>
                                        </p:tgtEl>
                                      </p:cBhvr>
                                    </p:animEffect>
                                    <p:anim calcmode="lin" valueType="num">
                                      <p:cBhvr>
                                        <p:cTn id="80" dur="1000" fill="hold"/>
                                        <p:tgtEl>
                                          <p:spTgt spid="123933"/>
                                        </p:tgtEl>
                                        <p:attrNameLst>
                                          <p:attrName>ppt_x</p:attrName>
                                        </p:attrNameLst>
                                      </p:cBhvr>
                                      <p:tavLst>
                                        <p:tav tm="0">
                                          <p:val>
                                            <p:strVal val="#ppt_x"/>
                                          </p:val>
                                        </p:tav>
                                        <p:tav tm="100000">
                                          <p:val>
                                            <p:strVal val="#ppt_x"/>
                                          </p:val>
                                        </p:tav>
                                      </p:tavLst>
                                    </p:anim>
                                    <p:anim calcmode="lin" valueType="num">
                                      <p:cBhvr>
                                        <p:cTn id="81" dur="900" decel="100000" fill="hold"/>
                                        <p:tgtEl>
                                          <p:spTgt spid="123933"/>
                                        </p:tgtEl>
                                        <p:attrNameLst>
                                          <p:attrName>ppt_y</p:attrName>
                                        </p:attrNameLst>
                                      </p:cBhvr>
                                      <p:tavLst>
                                        <p:tav tm="0">
                                          <p:val>
                                            <p:strVal val="#ppt_y+1"/>
                                          </p:val>
                                        </p:tav>
                                        <p:tav tm="100000">
                                          <p:val>
                                            <p:strVal val="#ppt_y-.03"/>
                                          </p:val>
                                        </p:tav>
                                      </p:tavLst>
                                    </p:anim>
                                    <p:anim calcmode="lin" valueType="num">
                                      <p:cBhvr>
                                        <p:cTn id="82" dur="100" accel="100000" fill="hold">
                                          <p:stCondLst>
                                            <p:cond delay="900"/>
                                          </p:stCondLst>
                                        </p:cTn>
                                        <p:tgtEl>
                                          <p:spTgt spid="123933"/>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921" grpId="0" animBg="1"/>
      <p:bldP spid="123922" grpId="0" animBg="1"/>
      <p:bldP spid="123923" grpId="0" animBg="1"/>
      <p:bldP spid="123924" grpId="0" animBg="1"/>
      <p:bldP spid="123925" grpId="0"/>
      <p:bldP spid="123926" grpId="0" animBg="1"/>
      <p:bldP spid="123927" grpId="0"/>
      <p:bldP spid="123928" grpId="0"/>
      <p:bldP spid="123929" grpId="0"/>
      <p:bldP spid="123930" grpId="0" animBg="1"/>
      <p:bldP spid="123931" grpId="0" animBg="1"/>
      <p:bldP spid="123932" grpId="0" animBg="1"/>
      <p:bldP spid="123933"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extBox 39">
            <a:extLst>
              <a:ext uri="{FF2B5EF4-FFF2-40B4-BE49-F238E27FC236}">
                <a16:creationId xmlns:a16="http://schemas.microsoft.com/office/drawing/2014/main" id="{4ED9C2E4-433B-4606-9F5D-2A1A4E38DE6C}"/>
              </a:ext>
            </a:extLst>
          </p:cNvPr>
          <p:cNvSpPr txBox="1"/>
          <p:nvPr/>
        </p:nvSpPr>
        <p:spPr>
          <a:xfrm>
            <a:off x="6535992" y="3845148"/>
            <a:ext cx="2315496" cy="954107"/>
          </a:xfrm>
          <a:prstGeom prst="rect">
            <a:avLst/>
          </a:prstGeom>
          <a:noFill/>
        </p:spPr>
        <p:txBody>
          <a:bodyPr wrap="square" rtlCol="0">
            <a:spAutoFit/>
          </a:bodyPr>
          <a:lstStyle/>
          <a:p>
            <a:r>
              <a:rPr lang="en-US" sz="2800" dirty="0"/>
              <a:t>Service provider</a:t>
            </a:r>
          </a:p>
        </p:txBody>
      </p:sp>
      <p:sp>
        <p:nvSpPr>
          <p:cNvPr id="17" name="Flowchart: Connector 16">
            <a:extLst>
              <a:ext uri="{FF2B5EF4-FFF2-40B4-BE49-F238E27FC236}">
                <a16:creationId xmlns:a16="http://schemas.microsoft.com/office/drawing/2014/main" id="{2207832B-3946-481A-B324-32A145AE0661}"/>
              </a:ext>
            </a:extLst>
          </p:cNvPr>
          <p:cNvSpPr/>
          <p:nvPr/>
        </p:nvSpPr>
        <p:spPr>
          <a:xfrm>
            <a:off x="929653" y="4646358"/>
            <a:ext cx="1327355" cy="1347018"/>
          </a:xfrm>
          <a:prstGeom prst="flowChartConnector">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a:solidFill>
                  <a:prstClr val="black"/>
                </a:solidFill>
              </a:rPr>
              <a:t>Client App</a:t>
            </a:r>
            <a:r>
              <a:rPr lang="en-US">
                <a:solidFill>
                  <a:prstClr val="white"/>
                </a:solidFill>
              </a:rPr>
              <a:t> </a:t>
            </a:r>
            <a:endParaRPr lang="en-US" dirty="0">
              <a:solidFill>
                <a:prstClr val="white"/>
              </a:solidFill>
            </a:endParaRPr>
          </a:p>
        </p:txBody>
      </p:sp>
      <p:cxnSp>
        <p:nvCxnSpPr>
          <p:cNvPr id="21" name="Straight Arrow Connector 20">
            <a:extLst>
              <a:ext uri="{FF2B5EF4-FFF2-40B4-BE49-F238E27FC236}">
                <a16:creationId xmlns:a16="http://schemas.microsoft.com/office/drawing/2014/main" id="{0AF2ACBB-24CF-4766-A1DB-276BA46EF1A5}"/>
              </a:ext>
            </a:extLst>
          </p:cNvPr>
          <p:cNvCxnSpPr>
            <a:cxnSpLocks/>
            <a:stCxn id="17" idx="6"/>
          </p:cNvCxnSpPr>
          <p:nvPr/>
        </p:nvCxnSpPr>
        <p:spPr>
          <a:xfrm flipV="1">
            <a:off x="2257008" y="3097530"/>
            <a:ext cx="4109377" cy="222233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A991C954-D272-4E02-97EB-C04578818754}"/>
              </a:ext>
            </a:extLst>
          </p:cNvPr>
          <p:cNvSpPr txBox="1"/>
          <p:nvPr/>
        </p:nvSpPr>
        <p:spPr>
          <a:xfrm>
            <a:off x="147686" y="5903893"/>
            <a:ext cx="3530695" cy="954107"/>
          </a:xfrm>
          <a:prstGeom prst="rect">
            <a:avLst/>
          </a:prstGeom>
          <a:noFill/>
        </p:spPr>
        <p:txBody>
          <a:bodyPr wrap="square" rtlCol="0">
            <a:spAutoFit/>
          </a:bodyPr>
          <a:lstStyle/>
          <a:p>
            <a:r>
              <a:rPr lang="en-US" sz="2800" dirty="0"/>
              <a:t>Service requestor/consumer</a:t>
            </a:r>
          </a:p>
        </p:txBody>
      </p:sp>
      <p:sp>
        <p:nvSpPr>
          <p:cNvPr id="4" name="Title 3">
            <a:extLst>
              <a:ext uri="{FF2B5EF4-FFF2-40B4-BE49-F238E27FC236}">
                <a16:creationId xmlns:a16="http://schemas.microsoft.com/office/drawing/2014/main" id="{7073D249-0862-46F9-9530-0C5858079B02}"/>
              </a:ext>
            </a:extLst>
          </p:cNvPr>
          <p:cNvSpPr>
            <a:spLocks noGrp="1"/>
          </p:cNvSpPr>
          <p:nvPr>
            <p:ph type="title"/>
          </p:nvPr>
        </p:nvSpPr>
        <p:spPr/>
        <p:txBody>
          <a:bodyPr/>
          <a:lstStyle/>
          <a:p>
            <a:r>
              <a:rPr lang="en-US" dirty="0"/>
              <a:t>Dynamic service discovery</a:t>
            </a:r>
          </a:p>
        </p:txBody>
      </p:sp>
    </p:spTree>
    <p:extLst>
      <p:ext uri="{BB962C8B-B14F-4D97-AF65-F5344CB8AC3E}">
        <p14:creationId xmlns:p14="http://schemas.microsoft.com/office/powerpoint/2010/main" val="12571799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extBox 39">
            <a:extLst>
              <a:ext uri="{FF2B5EF4-FFF2-40B4-BE49-F238E27FC236}">
                <a16:creationId xmlns:a16="http://schemas.microsoft.com/office/drawing/2014/main" id="{4ED9C2E4-433B-4606-9F5D-2A1A4E38DE6C}"/>
              </a:ext>
            </a:extLst>
          </p:cNvPr>
          <p:cNvSpPr txBox="1"/>
          <p:nvPr/>
        </p:nvSpPr>
        <p:spPr>
          <a:xfrm>
            <a:off x="6535992" y="3845148"/>
            <a:ext cx="2315496" cy="954107"/>
          </a:xfrm>
          <a:prstGeom prst="rect">
            <a:avLst/>
          </a:prstGeom>
          <a:noFill/>
        </p:spPr>
        <p:txBody>
          <a:bodyPr wrap="square" rtlCol="0">
            <a:spAutoFit/>
          </a:bodyPr>
          <a:lstStyle/>
          <a:p>
            <a:r>
              <a:rPr lang="en-US" sz="2800" dirty="0"/>
              <a:t>Service provider</a:t>
            </a:r>
          </a:p>
        </p:txBody>
      </p:sp>
      <p:sp>
        <p:nvSpPr>
          <p:cNvPr id="17" name="Flowchart: Connector 16">
            <a:extLst>
              <a:ext uri="{FF2B5EF4-FFF2-40B4-BE49-F238E27FC236}">
                <a16:creationId xmlns:a16="http://schemas.microsoft.com/office/drawing/2014/main" id="{2207832B-3946-481A-B324-32A145AE0661}"/>
              </a:ext>
            </a:extLst>
          </p:cNvPr>
          <p:cNvSpPr/>
          <p:nvPr/>
        </p:nvSpPr>
        <p:spPr>
          <a:xfrm>
            <a:off x="929653" y="4646358"/>
            <a:ext cx="1327355" cy="1347018"/>
          </a:xfrm>
          <a:prstGeom prst="flowChartConnector">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a:solidFill>
                  <a:prstClr val="black"/>
                </a:solidFill>
              </a:rPr>
              <a:t>Client App</a:t>
            </a:r>
            <a:r>
              <a:rPr lang="en-US">
                <a:solidFill>
                  <a:prstClr val="white"/>
                </a:solidFill>
              </a:rPr>
              <a:t> </a:t>
            </a:r>
            <a:endParaRPr lang="en-US" dirty="0">
              <a:solidFill>
                <a:prstClr val="white"/>
              </a:solidFill>
            </a:endParaRPr>
          </a:p>
        </p:txBody>
      </p:sp>
      <p:cxnSp>
        <p:nvCxnSpPr>
          <p:cNvPr id="21" name="Straight Arrow Connector 20">
            <a:extLst>
              <a:ext uri="{FF2B5EF4-FFF2-40B4-BE49-F238E27FC236}">
                <a16:creationId xmlns:a16="http://schemas.microsoft.com/office/drawing/2014/main" id="{0AF2ACBB-24CF-4766-A1DB-276BA46EF1A5}"/>
              </a:ext>
            </a:extLst>
          </p:cNvPr>
          <p:cNvCxnSpPr>
            <a:cxnSpLocks/>
            <a:stCxn id="17" idx="6"/>
          </p:cNvCxnSpPr>
          <p:nvPr/>
        </p:nvCxnSpPr>
        <p:spPr>
          <a:xfrm flipV="1">
            <a:off x="2257008" y="3097530"/>
            <a:ext cx="4109377" cy="222233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A991C954-D272-4E02-97EB-C04578818754}"/>
              </a:ext>
            </a:extLst>
          </p:cNvPr>
          <p:cNvSpPr txBox="1"/>
          <p:nvPr/>
        </p:nvSpPr>
        <p:spPr>
          <a:xfrm>
            <a:off x="147686" y="5903893"/>
            <a:ext cx="3530695" cy="954107"/>
          </a:xfrm>
          <a:prstGeom prst="rect">
            <a:avLst/>
          </a:prstGeom>
          <a:noFill/>
        </p:spPr>
        <p:txBody>
          <a:bodyPr wrap="square" rtlCol="0">
            <a:spAutoFit/>
          </a:bodyPr>
          <a:lstStyle/>
          <a:p>
            <a:r>
              <a:rPr lang="en-US" sz="2800" dirty="0"/>
              <a:t>Service requestor/consumer</a:t>
            </a:r>
          </a:p>
        </p:txBody>
      </p:sp>
      <p:sp>
        <p:nvSpPr>
          <p:cNvPr id="3" name="Rectangle 2">
            <a:extLst>
              <a:ext uri="{FF2B5EF4-FFF2-40B4-BE49-F238E27FC236}">
                <a16:creationId xmlns:a16="http://schemas.microsoft.com/office/drawing/2014/main" id="{E68CAA99-7046-404F-BF20-B79FA31F7E74}"/>
              </a:ext>
            </a:extLst>
          </p:cNvPr>
          <p:cNvSpPr/>
          <p:nvPr/>
        </p:nvSpPr>
        <p:spPr>
          <a:xfrm>
            <a:off x="6346597" y="1904856"/>
            <a:ext cx="1347143" cy="2215991"/>
          </a:xfrm>
          <a:prstGeom prst="rect">
            <a:avLst/>
          </a:prstGeom>
          <a:noFill/>
        </p:spPr>
        <p:txBody>
          <a:bodyPr wrap="square" lIns="91440" tIns="45720" rIns="91440" bIns="45720">
            <a:spAutoFit/>
          </a:bodyPr>
          <a:lstStyle/>
          <a:p>
            <a:pPr algn="ctr"/>
            <a:r>
              <a:rPr lang="en-US" sz="13800" b="1" cap="none" spc="0" dirty="0">
                <a:ln w="22225">
                  <a:solidFill>
                    <a:schemeClr val="accent2"/>
                  </a:solidFill>
                  <a:prstDash val="solid"/>
                </a:ln>
                <a:solidFill>
                  <a:schemeClr val="accent2">
                    <a:lumMod val="40000"/>
                    <a:lumOff val="60000"/>
                  </a:schemeClr>
                </a:solidFill>
                <a:effectLst/>
              </a:rPr>
              <a:t>?</a:t>
            </a:r>
          </a:p>
        </p:txBody>
      </p:sp>
      <p:sp>
        <p:nvSpPr>
          <p:cNvPr id="2" name="Title 1">
            <a:extLst>
              <a:ext uri="{FF2B5EF4-FFF2-40B4-BE49-F238E27FC236}">
                <a16:creationId xmlns:a16="http://schemas.microsoft.com/office/drawing/2014/main" id="{9CCAF613-5EB8-4CDA-B684-30BB8A513047}"/>
              </a:ext>
            </a:extLst>
          </p:cNvPr>
          <p:cNvSpPr>
            <a:spLocks noGrp="1"/>
          </p:cNvSpPr>
          <p:nvPr>
            <p:ph type="title"/>
          </p:nvPr>
        </p:nvSpPr>
        <p:spPr/>
        <p:txBody>
          <a:bodyPr/>
          <a:lstStyle/>
          <a:p>
            <a:r>
              <a:rPr lang="en-US" dirty="0"/>
              <a:t>Dynamic service discovery</a:t>
            </a:r>
          </a:p>
        </p:txBody>
      </p:sp>
    </p:spTree>
    <p:extLst>
      <p:ext uri="{BB962C8B-B14F-4D97-AF65-F5344CB8AC3E}">
        <p14:creationId xmlns:p14="http://schemas.microsoft.com/office/powerpoint/2010/main" val="47531178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extBox 39">
            <a:extLst>
              <a:ext uri="{FF2B5EF4-FFF2-40B4-BE49-F238E27FC236}">
                <a16:creationId xmlns:a16="http://schemas.microsoft.com/office/drawing/2014/main" id="{4ED9C2E4-433B-4606-9F5D-2A1A4E38DE6C}"/>
              </a:ext>
            </a:extLst>
          </p:cNvPr>
          <p:cNvSpPr txBox="1"/>
          <p:nvPr/>
        </p:nvSpPr>
        <p:spPr>
          <a:xfrm>
            <a:off x="6535992" y="3748163"/>
            <a:ext cx="2315496" cy="954107"/>
          </a:xfrm>
          <a:prstGeom prst="rect">
            <a:avLst/>
          </a:prstGeom>
          <a:noFill/>
        </p:spPr>
        <p:txBody>
          <a:bodyPr wrap="square" rtlCol="0">
            <a:spAutoFit/>
          </a:bodyPr>
          <a:lstStyle/>
          <a:p>
            <a:r>
              <a:rPr lang="en-US" sz="2800" dirty="0"/>
              <a:t>Service provider</a:t>
            </a:r>
          </a:p>
        </p:txBody>
      </p:sp>
      <p:sp>
        <p:nvSpPr>
          <p:cNvPr id="17" name="Flowchart: Connector 16">
            <a:extLst>
              <a:ext uri="{FF2B5EF4-FFF2-40B4-BE49-F238E27FC236}">
                <a16:creationId xmlns:a16="http://schemas.microsoft.com/office/drawing/2014/main" id="{2207832B-3946-481A-B324-32A145AE0661}"/>
              </a:ext>
            </a:extLst>
          </p:cNvPr>
          <p:cNvSpPr/>
          <p:nvPr/>
        </p:nvSpPr>
        <p:spPr>
          <a:xfrm>
            <a:off x="929653" y="4646358"/>
            <a:ext cx="1327355" cy="1347018"/>
          </a:xfrm>
          <a:prstGeom prst="flowChartConnector">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a:solidFill>
                  <a:prstClr val="black"/>
                </a:solidFill>
              </a:rPr>
              <a:t>Client App</a:t>
            </a:r>
            <a:r>
              <a:rPr lang="en-US">
                <a:solidFill>
                  <a:prstClr val="white"/>
                </a:solidFill>
              </a:rPr>
              <a:t> </a:t>
            </a:r>
            <a:endParaRPr lang="en-US" dirty="0">
              <a:solidFill>
                <a:prstClr val="white"/>
              </a:solidFill>
            </a:endParaRPr>
          </a:p>
        </p:txBody>
      </p:sp>
      <p:cxnSp>
        <p:nvCxnSpPr>
          <p:cNvPr id="21" name="Straight Arrow Connector 20">
            <a:extLst>
              <a:ext uri="{FF2B5EF4-FFF2-40B4-BE49-F238E27FC236}">
                <a16:creationId xmlns:a16="http://schemas.microsoft.com/office/drawing/2014/main" id="{0AF2ACBB-24CF-4766-A1DB-276BA46EF1A5}"/>
              </a:ext>
            </a:extLst>
          </p:cNvPr>
          <p:cNvCxnSpPr>
            <a:cxnSpLocks/>
            <a:stCxn id="17" idx="6"/>
          </p:cNvCxnSpPr>
          <p:nvPr/>
        </p:nvCxnSpPr>
        <p:spPr>
          <a:xfrm flipV="1">
            <a:off x="2257008" y="3097530"/>
            <a:ext cx="4109377" cy="222233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A991C954-D272-4E02-97EB-C04578818754}"/>
              </a:ext>
            </a:extLst>
          </p:cNvPr>
          <p:cNvSpPr txBox="1"/>
          <p:nvPr/>
        </p:nvSpPr>
        <p:spPr>
          <a:xfrm>
            <a:off x="147686" y="5903893"/>
            <a:ext cx="3530695" cy="954107"/>
          </a:xfrm>
          <a:prstGeom prst="rect">
            <a:avLst/>
          </a:prstGeom>
          <a:noFill/>
        </p:spPr>
        <p:txBody>
          <a:bodyPr wrap="square" rtlCol="0">
            <a:spAutoFit/>
          </a:bodyPr>
          <a:lstStyle/>
          <a:p>
            <a:r>
              <a:rPr lang="en-US" sz="2800" dirty="0"/>
              <a:t>Service requestor/consumer</a:t>
            </a:r>
          </a:p>
        </p:txBody>
      </p:sp>
      <p:sp>
        <p:nvSpPr>
          <p:cNvPr id="10" name="Flowchart: Connector 9">
            <a:extLst>
              <a:ext uri="{FF2B5EF4-FFF2-40B4-BE49-F238E27FC236}">
                <a16:creationId xmlns:a16="http://schemas.microsoft.com/office/drawing/2014/main" id="{33922D8C-9F46-45F9-B9E7-D082D4241F5A}"/>
              </a:ext>
            </a:extLst>
          </p:cNvPr>
          <p:cNvSpPr/>
          <p:nvPr/>
        </p:nvSpPr>
        <p:spPr>
          <a:xfrm>
            <a:off x="7809877" y="4766219"/>
            <a:ext cx="1544560" cy="1495236"/>
          </a:xfrm>
          <a:prstGeom prst="flowChartConnector">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2000">
                <a:solidFill>
                  <a:prstClr val="black"/>
                </a:solidFill>
              </a:rPr>
              <a:t>Weather forecast</a:t>
            </a:r>
          </a:p>
          <a:p>
            <a:pPr lvl="0" algn="ctr"/>
            <a:r>
              <a:rPr lang="en-US" sz="2000">
                <a:solidFill>
                  <a:prstClr val="black"/>
                </a:solidFill>
              </a:rPr>
              <a:t>3</a:t>
            </a:r>
            <a:r>
              <a:rPr lang="en-US" sz="2000">
                <a:solidFill>
                  <a:prstClr val="white"/>
                </a:solidFill>
              </a:rPr>
              <a:t> </a:t>
            </a:r>
            <a:endParaRPr lang="en-US" sz="2000" dirty="0">
              <a:solidFill>
                <a:prstClr val="white"/>
              </a:solidFill>
            </a:endParaRPr>
          </a:p>
        </p:txBody>
      </p:sp>
      <p:sp>
        <p:nvSpPr>
          <p:cNvPr id="12" name="Flowchart: Connector 11">
            <a:extLst>
              <a:ext uri="{FF2B5EF4-FFF2-40B4-BE49-F238E27FC236}">
                <a16:creationId xmlns:a16="http://schemas.microsoft.com/office/drawing/2014/main" id="{9CF967AF-FA30-4C96-A879-398F5CD5FD9C}"/>
              </a:ext>
            </a:extLst>
          </p:cNvPr>
          <p:cNvSpPr/>
          <p:nvPr/>
        </p:nvSpPr>
        <p:spPr>
          <a:xfrm>
            <a:off x="5323720" y="4766219"/>
            <a:ext cx="1544560" cy="1495236"/>
          </a:xfrm>
          <a:prstGeom prst="flowChartConnector">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2000">
                <a:solidFill>
                  <a:prstClr val="black"/>
                </a:solidFill>
              </a:rPr>
              <a:t>Weather forecast</a:t>
            </a:r>
          </a:p>
          <a:p>
            <a:pPr lvl="0" algn="ctr"/>
            <a:r>
              <a:rPr lang="en-US" sz="2000">
                <a:solidFill>
                  <a:prstClr val="black"/>
                </a:solidFill>
              </a:rPr>
              <a:t>2</a:t>
            </a:r>
            <a:r>
              <a:rPr lang="en-US" sz="2000">
                <a:solidFill>
                  <a:prstClr val="white"/>
                </a:solidFill>
              </a:rPr>
              <a:t> </a:t>
            </a:r>
            <a:endParaRPr lang="en-US" sz="2000" dirty="0">
              <a:solidFill>
                <a:prstClr val="white"/>
              </a:solidFill>
            </a:endParaRPr>
          </a:p>
        </p:txBody>
      </p:sp>
      <p:sp>
        <p:nvSpPr>
          <p:cNvPr id="13" name="Rectangle 12">
            <a:extLst>
              <a:ext uri="{FF2B5EF4-FFF2-40B4-BE49-F238E27FC236}">
                <a16:creationId xmlns:a16="http://schemas.microsoft.com/office/drawing/2014/main" id="{6185831C-131D-4981-AD73-B83F3C45F747}"/>
              </a:ext>
            </a:extLst>
          </p:cNvPr>
          <p:cNvSpPr/>
          <p:nvPr/>
        </p:nvSpPr>
        <p:spPr>
          <a:xfrm>
            <a:off x="6346597" y="1904856"/>
            <a:ext cx="1347143" cy="2215991"/>
          </a:xfrm>
          <a:prstGeom prst="rect">
            <a:avLst/>
          </a:prstGeom>
          <a:noFill/>
        </p:spPr>
        <p:txBody>
          <a:bodyPr wrap="square" lIns="91440" tIns="45720" rIns="91440" bIns="45720">
            <a:spAutoFit/>
          </a:bodyPr>
          <a:lstStyle/>
          <a:p>
            <a:pPr algn="ctr"/>
            <a:r>
              <a:rPr lang="en-US" sz="13800" b="1" cap="none" spc="0" dirty="0">
                <a:ln w="22225">
                  <a:solidFill>
                    <a:schemeClr val="accent2"/>
                  </a:solidFill>
                  <a:prstDash val="solid"/>
                </a:ln>
                <a:solidFill>
                  <a:schemeClr val="accent2">
                    <a:lumMod val="40000"/>
                    <a:lumOff val="60000"/>
                  </a:schemeClr>
                </a:solidFill>
                <a:effectLst/>
              </a:rPr>
              <a:t>?</a:t>
            </a:r>
          </a:p>
        </p:txBody>
      </p:sp>
      <p:sp>
        <p:nvSpPr>
          <p:cNvPr id="4" name="Rectangle 3">
            <a:extLst>
              <a:ext uri="{FF2B5EF4-FFF2-40B4-BE49-F238E27FC236}">
                <a16:creationId xmlns:a16="http://schemas.microsoft.com/office/drawing/2014/main" id="{9F8C6A6E-B9A0-41B1-BF4E-B5B47E360845}"/>
              </a:ext>
            </a:extLst>
          </p:cNvPr>
          <p:cNvSpPr/>
          <p:nvPr/>
        </p:nvSpPr>
        <p:spPr>
          <a:xfrm>
            <a:off x="5062437" y="4646358"/>
            <a:ext cx="4900264" cy="1994806"/>
          </a:xfrm>
          <a:prstGeom prst="rect">
            <a:avLst/>
          </a:prstGeom>
          <a:solidFill>
            <a:schemeClr val="bg1">
              <a:alpha val="8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F958170E-04B8-46EA-8CFC-DADD43DA2EAF}"/>
              </a:ext>
            </a:extLst>
          </p:cNvPr>
          <p:cNvSpPr>
            <a:spLocks noGrp="1"/>
          </p:cNvSpPr>
          <p:nvPr>
            <p:ph type="title"/>
          </p:nvPr>
        </p:nvSpPr>
        <p:spPr/>
        <p:txBody>
          <a:bodyPr/>
          <a:lstStyle/>
          <a:p>
            <a:r>
              <a:rPr lang="en-US" dirty="0"/>
              <a:t>Dynamic service discovery</a:t>
            </a:r>
          </a:p>
        </p:txBody>
      </p:sp>
    </p:spTree>
    <p:extLst>
      <p:ext uri="{BB962C8B-B14F-4D97-AF65-F5344CB8AC3E}">
        <p14:creationId xmlns:p14="http://schemas.microsoft.com/office/powerpoint/2010/main" val="106195176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lowchart: Connector 1">
            <a:extLst>
              <a:ext uri="{FF2B5EF4-FFF2-40B4-BE49-F238E27FC236}">
                <a16:creationId xmlns:a16="http://schemas.microsoft.com/office/drawing/2014/main" id="{92C64DE1-F189-4674-81D9-B338C710BAAB}"/>
              </a:ext>
            </a:extLst>
          </p:cNvPr>
          <p:cNvSpPr/>
          <p:nvPr/>
        </p:nvSpPr>
        <p:spPr>
          <a:xfrm>
            <a:off x="6366385" y="2349912"/>
            <a:ext cx="1443492" cy="1347018"/>
          </a:xfrm>
          <a:prstGeom prst="flowChartConnector">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dirty="0">
                <a:solidFill>
                  <a:prstClr val="black"/>
                </a:solidFill>
              </a:rPr>
              <a:t>Weather forecats1</a:t>
            </a:r>
            <a:r>
              <a:rPr lang="en-US" dirty="0">
                <a:solidFill>
                  <a:prstClr val="white"/>
                </a:solidFill>
              </a:rPr>
              <a:t> </a:t>
            </a:r>
          </a:p>
        </p:txBody>
      </p:sp>
      <p:sp>
        <p:nvSpPr>
          <p:cNvPr id="12" name="Flowchart: Magnetic Disk 11">
            <a:extLst>
              <a:ext uri="{FF2B5EF4-FFF2-40B4-BE49-F238E27FC236}">
                <a16:creationId xmlns:a16="http://schemas.microsoft.com/office/drawing/2014/main" id="{33170B7F-597C-4B5E-BAC2-A8B024491275}"/>
              </a:ext>
            </a:extLst>
          </p:cNvPr>
          <p:cNvSpPr/>
          <p:nvPr/>
        </p:nvSpPr>
        <p:spPr>
          <a:xfrm>
            <a:off x="2917793" y="1268240"/>
            <a:ext cx="1071716" cy="1474838"/>
          </a:xfrm>
          <a:prstGeom prst="flowChartMagneticDisk">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b="1">
                <a:solidFill>
                  <a:prstClr val="black"/>
                </a:solidFill>
              </a:rPr>
              <a:t>Service Registry</a:t>
            </a:r>
            <a:endParaRPr lang="en-US" b="1" dirty="0">
              <a:solidFill>
                <a:prstClr val="black"/>
              </a:solidFill>
            </a:endParaRPr>
          </a:p>
        </p:txBody>
      </p:sp>
      <p:cxnSp>
        <p:nvCxnSpPr>
          <p:cNvPr id="14" name="Straight Arrow Connector 13">
            <a:extLst>
              <a:ext uri="{FF2B5EF4-FFF2-40B4-BE49-F238E27FC236}">
                <a16:creationId xmlns:a16="http://schemas.microsoft.com/office/drawing/2014/main" id="{677EC49E-F42F-4560-B6EF-77DE31B04438}"/>
              </a:ext>
            </a:extLst>
          </p:cNvPr>
          <p:cNvCxnSpPr>
            <a:cxnSpLocks/>
            <a:stCxn id="2" idx="1"/>
            <a:endCxn id="12" idx="4"/>
          </p:cNvCxnSpPr>
          <p:nvPr/>
        </p:nvCxnSpPr>
        <p:spPr>
          <a:xfrm flipH="1" flipV="1">
            <a:off x="3989509" y="2005659"/>
            <a:ext cx="2588271" cy="5415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40CB503E-28D6-42F1-BB2B-2CEA5D3B39E2}"/>
              </a:ext>
            </a:extLst>
          </p:cNvPr>
          <p:cNvCxnSpPr>
            <a:cxnSpLocks/>
            <a:endCxn id="12" idx="4"/>
          </p:cNvCxnSpPr>
          <p:nvPr/>
        </p:nvCxnSpPr>
        <p:spPr>
          <a:xfrm flipH="1" flipV="1">
            <a:off x="3989509" y="2005659"/>
            <a:ext cx="2106491" cy="25687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7120533F-C893-477A-8551-5D03D9C69C49}"/>
              </a:ext>
            </a:extLst>
          </p:cNvPr>
          <p:cNvCxnSpPr>
            <a:cxnSpLocks/>
            <a:endCxn id="12" idx="4"/>
          </p:cNvCxnSpPr>
          <p:nvPr/>
        </p:nvCxnSpPr>
        <p:spPr>
          <a:xfrm flipH="1" flipV="1">
            <a:off x="3989509" y="2005659"/>
            <a:ext cx="3918283" cy="26382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E913813C-CE06-46C4-B987-CAE91230E0D5}"/>
              </a:ext>
            </a:extLst>
          </p:cNvPr>
          <p:cNvSpPr txBox="1"/>
          <p:nvPr/>
        </p:nvSpPr>
        <p:spPr>
          <a:xfrm>
            <a:off x="4653317" y="1420884"/>
            <a:ext cx="1774521" cy="584775"/>
          </a:xfrm>
          <a:prstGeom prst="rect">
            <a:avLst/>
          </a:prstGeom>
          <a:noFill/>
        </p:spPr>
        <p:txBody>
          <a:bodyPr wrap="square" rtlCol="0">
            <a:spAutoFit/>
          </a:bodyPr>
          <a:lstStyle/>
          <a:p>
            <a:r>
              <a:rPr lang="en-US" sz="3200" dirty="0"/>
              <a:t>PUBLISH</a:t>
            </a:r>
          </a:p>
        </p:txBody>
      </p:sp>
      <p:sp>
        <p:nvSpPr>
          <p:cNvPr id="40" name="TextBox 39">
            <a:extLst>
              <a:ext uri="{FF2B5EF4-FFF2-40B4-BE49-F238E27FC236}">
                <a16:creationId xmlns:a16="http://schemas.microsoft.com/office/drawing/2014/main" id="{4ED9C2E4-433B-4606-9F5D-2A1A4E38DE6C}"/>
              </a:ext>
            </a:extLst>
          </p:cNvPr>
          <p:cNvSpPr txBox="1"/>
          <p:nvPr/>
        </p:nvSpPr>
        <p:spPr>
          <a:xfrm>
            <a:off x="9618605" y="4967367"/>
            <a:ext cx="2315496" cy="954107"/>
          </a:xfrm>
          <a:prstGeom prst="rect">
            <a:avLst/>
          </a:prstGeom>
          <a:noFill/>
        </p:spPr>
        <p:txBody>
          <a:bodyPr wrap="square" rtlCol="0">
            <a:spAutoFit/>
          </a:bodyPr>
          <a:lstStyle/>
          <a:p>
            <a:r>
              <a:rPr lang="en-US" sz="2800" dirty="0"/>
              <a:t>Service providers</a:t>
            </a:r>
          </a:p>
        </p:txBody>
      </p:sp>
      <p:sp>
        <p:nvSpPr>
          <p:cNvPr id="23" name="Scroll: Vertical 22">
            <a:extLst>
              <a:ext uri="{FF2B5EF4-FFF2-40B4-BE49-F238E27FC236}">
                <a16:creationId xmlns:a16="http://schemas.microsoft.com/office/drawing/2014/main" id="{852D8D09-7CE6-49EA-9F32-B27E2E785C2F}"/>
              </a:ext>
            </a:extLst>
          </p:cNvPr>
          <p:cNvSpPr/>
          <p:nvPr/>
        </p:nvSpPr>
        <p:spPr>
          <a:xfrm>
            <a:off x="216511" y="100170"/>
            <a:ext cx="2956852" cy="2665033"/>
          </a:xfrm>
          <a:prstGeom prst="verticalScroll">
            <a:avLst>
              <a:gd name="adj" fmla="val 10295"/>
            </a:avLst>
          </a:prstGeom>
          <a:solidFill>
            <a:srgbClr val="F9CFD2"/>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342900" lvl="0" indent="-342900">
              <a:buFontTx/>
              <a:buAutoNum type="arabicPeriod"/>
            </a:pPr>
            <a:r>
              <a:rPr lang="en-US">
                <a:solidFill>
                  <a:prstClr val="black"/>
                </a:solidFill>
              </a:rPr>
              <a:t>Credit Card</a:t>
            </a:r>
          </a:p>
          <a:p>
            <a:pPr marL="342900" lvl="0" indent="-342900">
              <a:buFontTx/>
              <a:buAutoNum type="arabicPeriod"/>
            </a:pPr>
            <a:r>
              <a:rPr lang="en-US">
                <a:solidFill>
                  <a:prstClr val="black"/>
                </a:solidFill>
              </a:rPr>
              <a:t>Hotel</a:t>
            </a:r>
          </a:p>
          <a:p>
            <a:pPr marL="342900" lvl="0" indent="-342900">
              <a:buFontTx/>
              <a:buAutoNum type="arabicPeriod"/>
            </a:pPr>
            <a:r>
              <a:rPr lang="en-US">
                <a:solidFill>
                  <a:prstClr val="black"/>
                </a:solidFill>
              </a:rPr>
              <a:t>Airline</a:t>
            </a:r>
          </a:p>
          <a:p>
            <a:pPr marL="342900" lvl="0" indent="-342900">
              <a:buFontTx/>
              <a:buAutoNum type="arabicPeriod"/>
            </a:pPr>
            <a:r>
              <a:rPr lang="en-US">
                <a:solidFill>
                  <a:prstClr val="black"/>
                </a:solidFill>
              </a:rPr>
              <a:t>Weather forecast 1</a:t>
            </a:r>
          </a:p>
          <a:p>
            <a:pPr marL="342900" lvl="0" indent="-342900">
              <a:buFontTx/>
              <a:buAutoNum type="arabicPeriod"/>
            </a:pPr>
            <a:r>
              <a:rPr lang="en-US">
                <a:solidFill>
                  <a:prstClr val="black"/>
                </a:solidFill>
              </a:rPr>
              <a:t>Weather forecast 2</a:t>
            </a:r>
          </a:p>
          <a:p>
            <a:pPr marL="342900" lvl="0" indent="-342900">
              <a:buFontTx/>
              <a:buAutoNum type="arabicPeriod"/>
            </a:pPr>
            <a:r>
              <a:rPr lang="en-US">
                <a:solidFill>
                  <a:prstClr val="black"/>
                </a:solidFill>
              </a:rPr>
              <a:t>Weather forecast 3</a:t>
            </a:r>
          </a:p>
          <a:p>
            <a:pPr marL="342900" lvl="0" indent="-342900">
              <a:buFontTx/>
              <a:buAutoNum type="arabicPeriod"/>
            </a:pPr>
            <a:r>
              <a:rPr lang="en-US">
                <a:solidFill>
                  <a:prstClr val="black"/>
                </a:solidFill>
              </a:rPr>
              <a:t>…</a:t>
            </a:r>
          </a:p>
          <a:p>
            <a:pPr marL="342900" lvl="0" indent="-342900">
              <a:buFontTx/>
              <a:buAutoNum type="arabicPeriod"/>
            </a:pPr>
            <a:r>
              <a:rPr lang="en-US">
                <a:solidFill>
                  <a:prstClr val="black"/>
                </a:solidFill>
              </a:rPr>
              <a:t>…</a:t>
            </a:r>
            <a:endParaRPr lang="en-US" dirty="0">
              <a:solidFill>
                <a:prstClr val="black"/>
              </a:solidFill>
            </a:endParaRPr>
          </a:p>
        </p:txBody>
      </p:sp>
      <p:sp>
        <p:nvSpPr>
          <p:cNvPr id="13" name="TextBox 12">
            <a:extLst>
              <a:ext uri="{FF2B5EF4-FFF2-40B4-BE49-F238E27FC236}">
                <a16:creationId xmlns:a16="http://schemas.microsoft.com/office/drawing/2014/main" id="{3BAA0679-9CD2-42E4-A094-35F63BC86C43}"/>
              </a:ext>
            </a:extLst>
          </p:cNvPr>
          <p:cNvSpPr txBox="1"/>
          <p:nvPr/>
        </p:nvSpPr>
        <p:spPr>
          <a:xfrm>
            <a:off x="7381768" y="3886631"/>
            <a:ext cx="1774521" cy="584775"/>
          </a:xfrm>
          <a:prstGeom prst="rect">
            <a:avLst/>
          </a:prstGeom>
          <a:noFill/>
        </p:spPr>
        <p:txBody>
          <a:bodyPr wrap="square" rtlCol="0">
            <a:spAutoFit/>
          </a:bodyPr>
          <a:lstStyle/>
          <a:p>
            <a:r>
              <a:rPr lang="en-US" sz="3200" dirty="0"/>
              <a:t>PUBLISH</a:t>
            </a:r>
          </a:p>
        </p:txBody>
      </p:sp>
      <p:sp>
        <p:nvSpPr>
          <p:cNvPr id="15" name="TextBox 14">
            <a:extLst>
              <a:ext uri="{FF2B5EF4-FFF2-40B4-BE49-F238E27FC236}">
                <a16:creationId xmlns:a16="http://schemas.microsoft.com/office/drawing/2014/main" id="{BA26E0FC-EECB-468B-89F7-E70FEE868DD3}"/>
              </a:ext>
            </a:extLst>
          </p:cNvPr>
          <p:cNvSpPr txBox="1"/>
          <p:nvPr/>
        </p:nvSpPr>
        <p:spPr>
          <a:xfrm>
            <a:off x="4000703" y="4154249"/>
            <a:ext cx="1774521" cy="584775"/>
          </a:xfrm>
          <a:prstGeom prst="rect">
            <a:avLst/>
          </a:prstGeom>
          <a:noFill/>
        </p:spPr>
        <p:txBody>
          <a:bodyPr wrap="square" rtlCol="0">
            <a:spAutoFit/>
          </a:bodyPr>
          <a:lstStyle/>
          <a:p>
            <a:r>
              <a:rPr lang="en-US" sz="3200" dirty="0"/>
              <a:t>PUBLISH</a:t>
            </a:r>
          </a:p>
        </p:txBody>
      </p:sp>
      <p:sp>
        <p:nvSpPr>
          <p:cNvPr id="17" name="Flowchart: Connector 16">
            <a:extLst>
              <a:ext uri="{FF2B5EF4-FFF2-40B4-BE49-F238E27FC236}">
                <a16:creationId xmlns:a16="http://schemas.microsoft.com/office/drawing/2014/main" id="{2207832B-3946-481A-B324-32A145AE0661}"/>
              </a:ext>
            </a:extLst>
          </p:cNvPr>
          <p:cNvSpPr/>
          <p:nvPr/>
        </p:nvSpPr>
        <p:spPr>
          <a:xfrm>
            <a:off x="929653" y="4646358"/>
            <a:ext cx="1327355" cy="1347018"/>
          </a:xfrm>
          <a:prstGeom prst="flowChartConnector">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a:solidFill>
                  <a:prstClr val="black"/>
                </a:solidFill>
              </a:rPr>
              <a:t>Client App</a:t>
            </a:r>
            <a:r>
              <a:rPr lang="en-US">
                <a:solidFill>
                  <a:prstClr val="white"/>
                </a:solidFill>
              </a:rPr>
              <a:t> </a:t>
            </a:r>
            <a:endParaRPr lang="en-US" dirty="0">
              <a:solidFill>
                <a:prstClr val="white"/>
              </a:solidFill>
            </a:endParaRPr>
          </a:p>
        </p:txBody>
      </p:sp>
      <p:sp>
        <p:nvSpPr>
          <p:cNvPr id="20" name="TextBox 19">
            <a:extLst>
              <a:ext uri="{FF2B5EF4-FFF2-40B4-BE49-F238E27FC236}">
                <a16:creationId xmlns:a16="http://schemas.microsoft.com/office/drawing/2014/main" id="{5CE653D5-6272-4AD2-AEAB-C3456A126D06}"/>
              </a:ext>
            </a:extLst>
          </p:cNvPr>
          <p:cNvSpPr txBox="1"/>
          <p:nvPr/>
        </p:nvSpPr>
        <p:spPr>
          <a:xfrm>
            <a:off x="256345" y="3516625"/>
            <a:ext cx="2000663" cy="584775"/>
          </a:xfrm>
          <a:prstGeom prst="rect">
            <a:avLst/>
          </a:prstGeom>
          <a:noFill/>
        </p:spPr>
        <p:txBody>
          <a:bodyPr wrap="square" rtlCol="0">
            <a:spAutoFit/>
          </a:bodyPr>
          <a:lstStyle/>
          <a:p>
            <a:r>
              <a:rPr lang="en-US" sz="3200" dirty="0"/>
              <a:t>DISCOVER</a:t>
            </a:r>
          </a:p>
        </p:txBody>
      </p:sp>
      <p:cxnSp>
        <p:nvCxnSpPr>
          <p:cNvPr id="21" name="Straight Arrow Connector 20">
            <a:extLst>
              <a:ext uri="{FF2B5EF4-FFF2-40B4-BE49-F238E27FC236}">
                <a16:creationId xmlns:a16="http://schemas.microsoft.com/office/drawing/2014/main" id="{0AF2ACBB-24CF-4766-A1DB-276BA46EF1A5}"/>
              </a:ext>
            </a:extLst>
          </p:cNvPr>
          <p:cNvCxnSpPr>
            <a:stCxn id="17" idx="0"/>
          </p:cNvCxnSpPr>
          <p:nvPr/>
        </p:nvCxnSpPr>
        <p:spPr>
          <a:xfrm flipV="1">
            <a:off x="1593331" y="2743078"/>
            <a:ext cx="1405710" cy="190328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A991C954-D272-4E02-97EB-C04578818754}"/>
              </a:ext>
            </a:extLst>
          </p:cNvPr>
          <p:cNvSpPr txBox="1"/>
          <p:nvPr/>
        </p:nvSpPr>
        <p:spPr>
          <a:xfrm>
            <a:off x="147686" y="5903893"/>
            <a:ext cx="3530695" cy="954107"/>
          </a:xfrm>
          <a:prstGeom prst="rect">
            <a:avLst/>
          </a:prstGeom>
          <a:noFill/>
        </p:spPr>
        <p:txBody>
          <a:bodyPr wrap="square" rtlCol="0">
            <a:spAutoFit/>
          </a:bodyPr>
          <a:lstStyle/>
          <a:p>
            <a:r>
              <a:rPr lang="en-US" sz="2800" dirty="0"/>
              <a:t>Service requestor/consumer</a:t>
            </a:r>
          </a:p>
        </p:txBody>
      </p:sp>
      <p:sp>
        <p:nvSpPr>
          <p:cNvPr id="24" name="Flowchart: Connector 23">
            <a:extLst>
              <a:ext uri="{FF2B5EF4-FFF2-40B4-BE49-F238E27FC236}">
                <a16:creationId xmlns:a16="http://schemas.microsoft.com/office/drawing/2014/main" id="{88E3F4CB-E5C3-4909-B59E-D2C87688105E}"/>
              </a:ext>
            </a:extLst>
          </p:cNvPr>
          <p:cNvSpPr/>
          <p:nvPr/>
        </p:nvSpPr>
        <p:spPr>
          <a:xfrm>
            <a:off x="7809877" y="4572249"/>
            <a:ext cx="1544560" cy="1495236"/>
          </a:xfrm>
          <a:prstGeom prst="flowChartConnector">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2000">
                <a:solidFill>
                  <a:prstClr val="black"/>
                </a:solidFill>
              </a:rPr>
              <a:t>Weather forecast</a:t>
            </a:r>
          </a:p>
          <a:p>
            <a:pPr lvl="0" algn="ctr"/>
            <a:r>
              <a:rPr lang="en-US" sz="2000">
                <a:solidFill>
                  <a:prstClr val="black"/>
                </a:solidFill>
              </a:rPr>
              <a:t>3</a:t>
            </a:r>
            <a:r>
              <a:rPr lang="en-US" sz="2000">
                <a:solidFill>
                  <a:prstClr val="white"/>
                </a:solidFill>
              </a:rPr>
              <a:t> </a:t>
            </a:r>
            <a:endParaRPr lang="en-US" sz="2000" dirty="0">
              <a:solidFill>
                <a:prstClr val="white"/>
              </a:solidFill>
            </a:endParaRPr>
          </a:p>
        </p:txBody>
      </p:sp>
      <p:sp>
        <p:nvSpPr>
          <p:cNvPr id="25" name="Flowchart: Connector 24">
            <a:extLst>
              <a:ext uri="{FF2B5EF4-FFF2-40B4-BE49-F238E27FC236}">
                <a16:creationId xmlns:a16="http://schemas.microsoft.com/office/drawing/2014/main" id="{0A9E2295-30E9-44FC-AB6D-4C3305E49BC9}"/>
              </a:ext>
            </a:extLst>
          </p:cNvPr>
          <p:cNvSpPr/>
          <p:nvPr/>
        </p:nvSpPr>
        <p:spPr>
          <a:xfrm>
            <a:off x="5286873" y="4572249"/>
            <a:ext cx="1544560" cy="1495236"/>
          </a:xfrm>
          <a:prstGeom prst="flowChartConnector">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2000">
                <a:solidFill>
                  <a:prstClr val="black"/>
                </a:solidFill>
              </a:rPr>
              <a:t>Weather forecast</a:t>
            </a:r>
          </a:p>
          <a:p>
            <a:pPr lvl="0" algn="ctr"/>
            <a:r>
              <a:rPr lang="en-US" sz="2000">
                <a:solidFill>
                  <a:prstClr val="black"/>
                </a:solidFill>
              </a:rPr>
              <a:t>2</a:t>
            </a:r>
            <a:r>
              <a:rPr lang="en-US" sz="2000">
                <a:solidFill>
                  <a:prstClr val="white"/>
                </a:solidFill>
              </a:rPr>
              <a:t> </a:t>
            </a:r>
            <a:endParaRPr lang="en-US" sz="2000" dirty="0">
              <a:solidFill>
                <a:prstClr val="white"/>
              </a:solidFill>
            </a:endParaRPr>
          </a:p>
        </p:txBody>
      </p:sp>
      <p:sp>
        <p:nvSpPr>
          <p:cNvPr id="6" name="Title 5">
            <a:extLst>
              <a:ext uri="{FF2B5EF4-FFF2-40B4-BE49-F238E27FC236}">
                <a16:creationId xmlns:a16="http://schemas.microsoft.com/office/drawing/2014/main" id="{965419F3-FB6D-45A1-8671-86FE444DF923}"/>
              </a:ext>
            </a:extLst>
          </p:cNvPr>
          <p:cNvSpPr>
            <a:spLocks noGrp="1"/>
          </p:cNvSpPr>
          <p:nvPr>
            <p:ph type="title"/>
          </p:nvPr>
        </p:nvSpPr>
        <p:spPr/>
        <p:txBody>
          <a:bodyPr/>
          <a:lstStyle/>
          <a:p>
            <a:pPr algn="r"/>
            <a:r>
              <a:rPr lang="en-US" dirty="0"/>
              <a:t>Dynamic service discovery</a:t>
            </a:r>
          </a:p>
        </p:txBody>
      </p:sp>
    </p:spTree>
    <p:extLst>
      <p:ext uri="{BB962C8B-B14F-4D97-AF65-F5344CB8AC3E}">
        <p14:creationId xmlns:p14="http://schemas.microsoft.com/office/powerpoint/2010/main" val="318596656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27A87A-34C1-4AB9-8EAF-2882DFA4A4D4}"/>
              </a:ext>
            </a:extLst>
          </p:cNvPr>
          <p:cNvSpPr>
            <a:spLocks noGrp="1"/>
          </p:cNvSpPr>
          <p:nvPr>
            <p:ph type="title"/>
          </p:nvPr>
        </p:nvSpPr>
        <p:spPr/>
        <p:txBody>
          <a:bodyPr/>
          <a:lstStyle/>
          <a:p>
            <a:r>
              <a:rPr lang="en-US" dirty="0"/>
              <a:t>UDDI Vision - 2000</a:t>
            </a:r>
          </a:p>
        </p:txBody>
      </p:sp>
      <p:sp>
        <p:nvSpPr>
          <p:cNvPr id="3" name="Content Placeholder 2">
            <a:extLst>
              <a:ext uri="{FF2B5EF4-FFF2-40B4-BE49-F238E27FC236}">
                <a16:creationId xmlns:a16="http://schemas.microsoft.com/office/drawing/2014/main" id="{DF4EB1FD-3A3A-438B-AECF-33D292CE0CE3}"/>
              </a:ext>
            </a:extLst>
          </p:cNvPr>
          <p:cNvSpPr>
            <a:spLocks noGrp="1"/>
          </p:cNvSpPr>
          <p:nvPr>
            <p:ph idx="1"/>
          </p:nvPr>
        </p:nvSpPr>
        <p:spPr/>
        <p:txBody>
          <a:bodyPr>
            <a:normAutofit fontScale="92500"/>
          </a:bodyPr>
          <a:lstStyle/>
          <a:p>
            <a:r>
              <a:rPr lang="en-US" dirty="0"/>
              <a:t>Open industry initiative, enabling businesses to discover each other and define how they interact over the Internet</a:t>
            </a:r>
          </a:p>
          <a:p>
            <a:r>
              <a:rPr lang="en-US" dirty="0"/>
              <a:t>Global e-commerce driven by dynamically emerging business relations</a:t>
            </a:r>
          </a:p>
          <a:p>
            <a:r>
              <a:rPr lang="en-US" dirty="0"/>
              <a:t>Consumers of web services would be linked up with providers through a public or private dynamic brokerage system</a:t>
            </a:r>
          </a:p>
          <a:p>
            <a:pPr lvl="1"/>
            <a:r>
              <a:rPr lang="en-US" dirty="0"/>
              <a:t>Anyone  needing a service would go to their service broker and select a service supporting the desired SOAP service interface, and meeting other criteria</a:t>
            </a:r>
          </a:p>
          <a:p>
            <a:pPr lvl="1"/>
            <a:r>
              <a:rPr lang="en-US" dirty="0"/>
              <a:t>The publicly operated UDDI node or broker would be critical for everyone</a:t>
            </a:r>
          </a:p>
          <a:p>
            <a:pPr lvl="2"/>
            <a:r>
              <a:rPr lang="en-US" dirty="0"/>
              <a:t>For the consumer – public or open brokers would only return services listed for public discovery by others</a:t>
            </a:r>
          </a:p>
          <a:p>
            <a:pPr lvl="2"/>
            <a:r>
              <a:rPr lang="en-US" dirty="0"/>
              <a:t>For service producer – </a:t>
            </a:r>
            <a:r>
              <a:rPr lang="en-US" dirty="0" err="1"/>
              <a:t>matadata</a:t>
            </a:r>
            <a:r>
              <a:rPr lang="en-US" dirty="0"/>
              <a:t> of index categories would be critical for effective placement </a:t>
            </a:r>
          </a:p>
        </p:txBody>
      </p:sp>
    </p:spTree>
    <p:extLst>
      <p:ext uri="{BB962C8B-B14F-4D97-AF65-F5344CB8AC3E}">
        <p14:creationId xmlns:p14="http://schemas.microsoft.com/office/powerpoint/2010/main" val="105386544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End of review</a:t>
            </a:r>
          </a:p>
        </p:txBody>
      </p:sp>
    </p:spTree>
    <p:extLst>
      <p:ext uri="{BB962C8B-B14F-4D97-AF65-F5344CB8AC3E}">
        <p14:creationId xmlns:p14="http://schemas.microsoft.com/office/powerpoint/2010/main" val="393928045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27A87A-34C1-4AB9-8EAF-2882DFA4A4D4}"/>
              </a:ext>
            </a:extLst>
          </p:cNvPr>
          <p:cNvSpPr>
            <a:spLocks noGrp="1"/>
          </p:cNvSpPr>
          <p:nvPr>
            <p:ph type="title"/>
          </p:nvPr>
        </p:nvSpPr>
        <p:spPr/>
        <p:txBody>
          <a:bodyPr/>
          <a:lstStyle/>
          <a:p>
            <a:r>
              <a:rPr lang="en-US" dirty="0"/>
              <a:t>UDDI Vision - 2000</a:t>
            </a:r>
          </a:p>
        </p:txBody>
      </p:sp>
      <p:sp>
        <p:nvSpPr>
          <p:cNvPr id="3" name="Content Placeholder 2">
            <a:extLst>
              <a:ext uri="{FF2B5EF4-FFF2-40B4-BE49-F238E27FC236}">
                <a16:creationId xmlns:a16="http://schemas.microsoft.com/office/drawing/2014/main" id="{DF4EB1FD-3A3A-438B-AECF-33D292CE0CE3}"/>
              </a:ext>
            </a:extLst>
          </p:cNvPr>
          <p:cNvSpPr>
            <a:spLocks noGrp="1"/>
          </p:cNvSpPr>
          <p:nvPr>
            <p:ph idx="1"/>
          </p:nvPr>
        </p:nvSpPr>
        <p:spPr/>
        <p:txBody>
          <a:bodyPr>
            <a:normAutofit/>
          </a:bodyPr>
          <a:lstStyle/>
          <a:p>
            <a:r>
              <a:rPr lang="en-US" dirty="0"/>
              <a:t>Let’s continue our discussion from last lecture</a:t>
            </a:r>
          </a:p>
        </p:txBody>
      </p:sp>
    </p:spTree>
    <p:extLst>
      <p:ext uri="{BB962C8B-B14F-4D97-AF65-F5344CB8AC3E}">
        <p14:creationId xmlns:p14="http://schemas.microsoft.com/office/powerpoint/2010/main" val="360692099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a:extLst>
              <a:ext uri="{FF2B5EF4-FFF2-40B4-BE49-F238E27FC236}">
                <a16:creationId xmlns:a16="http://schemas.microsoft.com/office/drawing/2014/main" id="{A4CA14ED-588F-415E-B75C-38FA94A9B409}"/>
              </a:ext>
            </a:extLst>
          </p:cNvPr>
          <p:cNvSpPr>
            <a:spLocks noGrp="1" noChangeArrowheads="1"/>
          </p:cNvSpPr>
          <p:nvPr>
            <p:ph type="title"/>
          </p:nvPr>
        </p:nvSpPr>
        <p:spPr/>
        <p:txBody>
          <a:bodyPr/>
          <a:lstStyle/>
          <a:p>
            <a:r>
              <a:rPr lang="en-US" altLang="zh-CN" dirty="0"/>
              <a:t>Who (what) uses UDDI?</a:t>
            </a:r>
          </a:p>
        </p:txBody>
      </p:sp>
      <p:sp>
        <p:nvSpPr>
          <p:cNvPr id="66563" name="Rectangle 3">
            <a:extLst>
              <a:ext uri="{FF2B5EF4-FFF2-40B4-BE49-F238E27FC236}">
                <a16:creationId xmlns:a16="http://schemas.microsoft.com/office/drawing/2014/main" id="{EA04612C-CB51-4FDC-BA57-739BDE4E9046}"/>
              </a:ext>
            </a:extLst>
          </p:cNvPr>
          <p:cNvSpPr>
            <a:spLocks noGrp="1" noChangeArrowheads="1"/>
          </p:cNvSpPr>
          <p:nvPr>
            <p:ph type="body" idx="1"/>
          </p:nvPr>
        </p:nvSpPr>
        <p:spPr/>
        <p:txBody>
          <a:bodyPr>
            <a:normAutofit/>
          </a:bodyPr>
          <a:lstStyle/>
          <a:p>
            <a:pPr>
              <a:lnSpc>
                <a:spcPct val="90000"/>
              </a:lnSpc>
              <a:buFont typeface="Wingdings" panose="05000000000000000000" pitchFamily="2" charset="2"/>
              <a:buNone/>
            </a:pPr>
            <a:r>
              <a:rPr lang="en-US" altLang="zh-CN" sz="3600" dirty="0"/>
              <a:t>•</a:t>
            </a:r>
          </a:p>
        </p:txBody>
      </p:sp>
    </p:spTree>
    <p:extLst>
      <p:ext uri="{BB962C8B-B14F-4D97-AF65-F5344CB8AC3E}">
        <p14:creationId xmlns:p14="http://schemas.microsoft.com/office/powerpoint/2010/main" val="3185062927"/>
      </p:ext>
    </p:extLst>
  </p:cSld>
  <p:clrMapOvr>
    <a:masterClrMapping/>
  </p:clrMapOvr>
  <p:transition advTm="1300"/>
</p:sld>
</file>

<file path=ppt/slides/slide3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9394" name="Rectangle 2">
            <a:extLst>
              <a:ext uri="{FF2B5EF4-FFF2-40B4-BE49-F238E27FC236}">
                <a16:creationId xmlns:a16="http://schemas.microsoft.com/office/drawing/2014/main" id="{D18E6C8C-0CF1-4858-9BD4-6DEF75AA930C}"/>
              </a:ext>
            </a:extLst>
          </p:cNvPr>
          <p:cNvSpPr>
            <a:spLocks noGrp="1" noChangeArrowheads="1"/>
          </p:cNvSpPr>
          <p:nvPr>
            <p:ph type="title" idx="4294967295"/>
          </p:nvPr>
        </p:nvSpPr>
        <p:spPr/>
        <p:txBody>
          <a:bodyPr/>
          <a:lstStyle/>
          <a:p>
            <a:pPr eaLnBrk="1" hangingPunct="1"/>
            <a:r>
              <a:rPr lang="en-US" altLang="zh-CN" dirty="0"/>
              <a:t>Recall our definition of UDDI</a:t>
            </a:r>
          </a:p>
        </p:txBody>
      </p:sp>
      <p:sp>
        <p:nvSpPr>
          <p:cNvPr id="59395" name="Rectangle 3">
            <a:extLst>
              <a:ext uri="{FF2B5EF4-FFF2-40B4-BE49-F238E27FC236}">
                <a16:creationId xmlns:a16="http://schemas.microsoft.com/office/drawing/2014/main" id="{300C47C5-B0EE-40FC-BF76-8AD0C1090177}"/>
              </a:ext>
            </a:extLst>
          </p:cNvPr>
          <p:cNvSpPr>
            <a:spLocks noGrp="1" noChangeArrowheads="1"/>
          </p:cNvSpPr>
          <p:nvPr>
            <p:ph idx="4294967295"/>
          </p:nvPr>
        </p:nvSpPr>
        <p:spPr>
          <a:xfrm>
            <a:off x="964981" y="1665288"/>
            <a:ext cx="8578850" cy="4806950"/>
          </a:xfrm>
        </p:spPr>
        <p:txBody>
          <a:bodyPr>
            <a:normAutofit/>
          </a:bodyPr>
          <a:lstStyle/>
          <a:p>
            <a:pPr eaLnBrk="1" hangingPunct="1"/>
            <a:r>
              <a:rPr lang="en-US" altLang="zh-CN" sz="4400" u="sng" dirty="0">
                <a:solidFill>
                  <a:srgbClr val="FF0000"/>
                </a:solidFill>
              </a:rPr>
              <a:t>Programmatic</a:t>
            </a:r>
            <a:r>
              <a:rPr lang="en-US" altLang="zh-CN" sz="4400" u="sng" dirty="0"/>
              <a:t> registration and discovery </a:t>
            </a:r>
            <a:r>
              <a:rPr lang="en-US" altLang="zh-CN" sz="4400" dirty="0"/>
              <a:t>of business entities and their Web services</a:t>
            </a:r>
          </a:p>
          <a:p>
            <a:pPr eaLnBrk="1" hangingPunct="1"/>
            <a:endParaRPr lang="en-US" altLang="zh-CN" sz="4400" dirty="0"/>
          </a:p>
          <a:p>
            <a:r>
              <a:rPr lang="en-US" altLang="zh-CN" sz="4400" dirty="0">
                <a:solidFill>
                  <a:srgbClr val="00B050"/>
                </a:solidFill>
              </a:rPr>
              <a:t>Who or what uses UDDI?</a:t>
            </a:r>
          </a:p>
        </p:txBody>
      </p:sp>
      <p:sp>
        <p:nvSpPr>
          <p:cNvPr id="59397" name="灯片编号占位符 5">
            <a:extLst>
              <a:ext uri="{FF2B5EF4-FFF2-40B4-BE49-F238E27FC236}">
                <a16:creationId xmlns:a16="http://schemas.microsoft.com/office/drawing/2014/main" id="{DF8B720C-EE33-4D55-9A48-C771F453CB63}"/>
              </a:ext>
            </a:extLst>
          </p:cNvPr>
          <p:cNvSpPr txBox="1">
            <a:spLocks noGrp="1"/>
          </p:cNvSpPr>
          <p:nvPr/>
        </p:nvSpPr>
        <p:spPr bwMode="auto">
          <a:xfrm>
            <a:off x="8077200" y="6243638"/>
            <a:ext cx="2133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i="1">
                <a:solidFill>
                  <a:schemeClr val="tx1"/>
                </a:solidFill>
                <a:latin typeface="Comic Sans MS" panose="030F0702030302020204" pitchFamily="66" charset="0"/>
                <a:ea typeface="宋体" panose="02010600030101010101" pitchFamily="2" charset="-122"/>
              </a:defRPr>
            </a:lvl1pPr>
            <a:lvl2pPr marL="742950" indent="-285750">
              <a:defRPr i="1">
                <a:solidFill>
                  <a:schemeClr val="tx1"/>
                </a:solidFill>
                <a:latin typeface="Comic Sans MS" panose="030F0702030302020204" pitchFamily="66" charset="0"/>
                <a:ea typeface="宋体" panose="02010600030101010101" pitchFamily="2" charset="-122"/>
              </a:defRPr>
            </a:lvl2pPr>
            <a:lvl3pPr marL="1143000" indent="-228600">
              <a:defRPr i="1">
                <a:solidFill>
                  <a:schemeClr val="tx1"/>
                </a:solidFill>
                <a:latin typeface="Comic Sans MS" panose="030F0702030302020204" pitchFamily="66" charset="0"/>
                <a:ea typeface="宋体" panose="02010600030101010101" pitchFamily="2" charset="-122"/>
              </a:defRPr>
            </a:lvl3pPr>
            <a:lvl4pPr marL="1600200" indent="-228600">
              <a:defRPr i="1">
                <a:solidFill>
                  <a:schemeClr val="tx1"/>
                </a:solidFill>
                <a:latin typeface="Comic Sans MS" panose="030F0702030302020204" pitchFamily="66" charset="0"/>
                <a:ea typeface="宋体" panose="02010600030101010101" pitchFamily="2" charset="-122"/>
              </a:defRPr>
            </a:lvl4pPr>
            <a:lvl5pPr marL="2057400" indent="-228600">
              <a:defRPr i="1">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i="1">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i="1">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i="1">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i="1">
                <a:solidFill>
                  <a:schemeClr val="tx1"/>
                </a:solidFill>
                <a:latin typeface="Comic Sans MS" panose="030F0702030302020204" pitchFamily="66" charset="0"/>
                <a:ea typeface="宋体" panose="02010600030101010101" pitchFamily="2" charset="-122"/>
              </a:defRPr>
            </a:lvl9pPr>
          </a:lstStyle>
          <a:p>
            <a:pPr algn="r" eaLnBrk="1" hangingPunct="1"/>
            <a:fld id="{D3A9F8C5-A2DF-4BBD-8BA9-E925451C1ECC}" type="slidenum">
              <a:rPr lang="zh-CN" altLang="en-US" sz="1200">
                <a:solidFill>
                  <a:srgbClr val="000000"/>
                </a:solidFill>
                <a:latin typeface="Garamond" panose="02020404030301010803" pitchFamily="18" charset="0"/>
              </a:rPr>
              <a:pPr algn="r" eaLnBrk="1" hangingPunct="1"/>
              <a:t>38</a:t>
            </a:fld>
            <a:endParaRPr lang="en-US" altLang="zh-CN" sz="1200">
              <a:solidFill>
                <a:srgbClr val="000000"/>
              </a:solidFill>
              <a:latin typeface="Garamond" panose="02020404030301010803" pitchFamily="18" charset="0"/>
            </a:endParaRPr>
          </a:p>
        </p:txBody>
      </p:sp>
    </p:spTree>
    <p:extLst>
      <p:ext uri="{BB962C8B-B14F-4D97-AF65-F5344CB8AC3E}">
        <p14:creationId xmlns:p14="http://schemas.microsoft.com/office/powerpoint/2010/main" val="2273402469"/>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a:extLst>
              <a:ext uri="{FF2B5EF4-FFF2-40B4-BE49-F238E27FC236}">
                <a16:creationId xmlns:a16="http://schemas.microsoft.com/office/drawing/2014/main" id="{A4CA14ED-588F-415E-B75C-38FA94A9B409}"/>
              </a:ext>
            </a:extLst>
          </p:cNvPr>
          <p:cNvSpPr>
            <a:spLocks noGrp="1" noChangeArrowheads="1"/>
          </p:cNvSpPr>
          <p:nvPr>
            <p:ph type="title"/>
          </p:nvPr>
        </p:nvSpPr>
        <p:spPr/>
        <p:txBody>
          <a:bodyPr/>
          <a:lstStyle/>
          <a:p>
            <a:r>
              <a:rPr lang="en-US" altLang="zh-CN"/>
              <a:t>What uses UDDI?</a:t>
            </a:r>
          </a:p>
        </p:txBody>
      </p:sp>
      <p:sp>
        <p:nvSpPr>
          <p:cNvPr id="66563" name="Rectangle 3">
            <a:extLst>
              <a:ext uri="{FF2B5EF4-FFF2-40B4-BE49-F238E27FC236}">
                <a16:creationId xmlns:a16="http://schemas.microsoft.com/office/drawing/2014/main" id="{EA04612C-CB51-4FDC-BA57-739BDE4E9046}"/>
              </a:ext>
            </a:extLst>
          </p:cNvPr>
          <p:cNvSpPr>
            <a:spLocks noGrp="1" noChangeArrowheads="1"/>
          </p:cNvSpPr>
          <p:nvPr>
            <p:ph type="body" idx="1"/>
          </p:nvPr>
        </p:nvSpPr>
        <p:spPr/>
        <p:txBody>
          <a:bodyPr>
            <a:normAutofit/>
          </a:bodyPr>
          <a:lstStyle/>
          <a:p>
            <a:pPr>
              <a:lnSpc>
                <a:spcPct val="90000"/>
              </a:lnSpc>
              <a:buFont typeface="Wingdings" panose="05000000000000000000" pitchFamily="2" charset="2"/>
              <a:buNone/>
            </a:pPr>
            <a:r>
              <a:rPr lang="en-US" altLang="zh-CN" sz="4000" dirty="0"/>
              <a:t>• Tool building client (Service Consumer)</a:t>
            </a:r>
          </a:p>
          <a:p>
            <a:pPr>
              <a:lnSpc>
                <a:spcPct val="90000"/>
              </a:lnSpc>
              <a:buFont typeface="Wingdings" panose="05000000000000000000" pitchFamily="2" charset="2"/>
              <a:buNone/>
            </a:pPr>
            <a:r>
              <a:rPr lang="en-US" altLang="zh-CN" sz="4000" dirty="0"/>
              <a:t>• Tool publishing the service </a:t>
            </a:r>
          </a:p>
          <a:p>
            <a:pPr>
              <a:lnSpc>
                <a:spcPct val="90000"/>
              </a:lnSpc>
              <a:buFont typeface="Wingdings" panose="05000000000000000000" pitchFamily="2" charset="2"/>
              <a:buNone/>
            </a:pPr>
            <a:r>
              <a:rPr lang="en-US" altLang="zh-CN" sz="4000" dirty="0"/>
              <a:t>• Application that needs dynamic binding </a:t>
            </a:r>
          </a:p>
        </p:txBody>
      </p:sp>
    </p:spTree>
    <p:extLst>
      <p:ext uri="{BB962C8B-B14F-4D97-AF65-F5344CB8AC3E}">
        <p14:creationId xmlns:p14="http://schemas.microsoft.com/office/powerpoint/2010/main" val="2626975651"/>
      </p:ext>
    </p:extLst>
  </p:cSld>
  <p:clrMapOvr>
    <a:masterClrMapping/>
  </p:clrMapOvr>
  <p:transition advTm="1300"/>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灯片编号占位符 5"/>
          <p:cNvSpPr>
            <a:spLocks noGrp="1"/>
          </p:cNvSpPr>
          <p:nvPr>
            <p:ph type="sldNum" sz="quarter" idx="12"/>
          </p:nvPr>
        </p:nvSpPr>
        <p:spPr/>
        <p:txBody>
          <a:bodyPr/>
          <a:lstStyle/>
          <a:p>
            <a:fld id="{6DF038A7-FBCE-404B-88B7-94BF46117CE8}" type="slidenum">
              <a:rPr lang="en-US" altLang="en-US"/>
              <a:pPr/>
              <a:t>4</a:t>
            </a:fld>
            <a:endParaRPr lang="en-US" altLang="en-US"/>
          </a:p>
        </p:txBody>
      </p:sp>
      <p:sp>
        <p:nvSpPr>
          <p:cNvPr id="154626" name="Rectangle 2"/>
          <p:cNvSpPr>
            <a:spLocks noGrp="1" noChangeArrowheads="1"/>
          </p:cNvSpPr>
          <p:nvPr>
            <p:ph type="title"/>
          </p:nvPr>
        </p:nvSpPr>
        <p:spPr/>
        <p:txBody>
          <a:bodyPr/>
          <a:lstStyle/>
          <a:p>
            <a:r>
              <a:rPr lang="en-US" altLang="en-US" dirty="0"/>
              <a:t>Using the Protocols Together – service request perspective</a:t>
            </a:r>
          </a:p>
        </p:txBody>
      </p:sp>
      <p:sp>
        <p:nvSpPr>
          <p:cNvPr id="154650" name="Rectangle 26"/>
          <p:cNvSpPr>
            <a:spLocks noChangeArrowheads="1"/>
          </p:cNvSpPr>
          <p:nvPr/>
        </p:nvSpPr>
        <p:spPr bwMode="auto">
          <a:xfrm>
            <a:off x="3733800" y="1828800"/>
            <a:ext cx="4267200" cy="609600"/>
          </a:xfrm>
          <a:prstGeom prst="rect">
            <a:avLst/>
          </a:prstGeom>
          <a:solidFill>
            <a:srgbClr val="BBE0E3"/>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b="1">
                <a:solidFill>
                  <a:srgbClr val="000000"/>
                </a:solidFill>
              </a:rPr>
              <a:t>Find Services via UDDI</a:t>
            </a:r>
          </a:p>
        </p:txBody>
      </p:sp>
      <p:sp>
        <p:nvSpPr>
          <p:cNvPr id="154651" name="Text Box 27"/>
          <p:cNvSpPr txBox="1">
            <a:spLocks noChangeArrowheads="1"/>
          </p:cNvSpPr>
          <p:nvPr/>
        </p:nvSpPr>
        <p:spPr bwMode="auto">
          <a:xfrm>
            <a:off x="2209800" y="1927225"/>
            <a:ext cx="917302" cy="400110"/>
          </a:xfrm>
          <a:prstGeom prst="rect">
            <a:avLst/>
          </a:prstGeom>
          <a:noFill/>
          <a:ln>
            <a:noFill/>
          </a:ln>
          <a:effectLst/>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b="1"/>
              <a:t>Step 1:</a:t>
            </a:r>
          </a:p>
        </p:txBody>
      </p:sp>
      <p:sp>
        <p:nvSpPr>
          <p:cNvPr id="154652" name="Line 28"/>
          <p:cNvSpPr>
            <a:spLocks noChangeShapeType="1"/>
          </p:cNvSpPr>
          <p:nvPr/>
        </p:nvSpPr>
        <p:spPr bwMode="auto">
          <a:xfrm flipH="1">
            <a:off x="2209800" y="2438400"/>
            <a:ext cx="2362200" cy="0"/>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154653" name="Rectangle 29"/>
          <p:cNvSpPr>
            <a:spLocks noChangeArrowheads="1"/>
          </p:cNvSpPr>
          <p:nvPr/>
        </p:nvSpPr>
        <p:spPr bwMode="auto">
          <a:xfrm>
            <a:off x="2133600" y="1828800"/>
            <a:ext cx="5867400" cy="6096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rgbClr val="BBE0E3"/>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54654" name="Rectangle 30"/>
          <p:cNvSpPr>
            <a:spLocks noChangeArrowheads="1"/>
          </p:cNvSpPr>
          <p:nvPr/>
        </p:nvSpPr>
        <p:spPr bwMode="auto">
          <a:xfrm>
            <a:off x="4419600" y="2667000"/>
            <a:ext cx="4267200" cy="609600"/>
          </a:xfrm>
          <a:prstGeom prst="rect">
            <a:avLst/>
          </a:prstGeom>
          <a:solidFill>
            <a:srgbClr val="BBE0E3"/>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b="1">
                <a:solidFill>
                  <a:srgbClr val="000000"/>
                </a:solidFill>
              </a:rPr>
              <a:t>Retrieve Service Description File:</a:t>
            </a:r>
          </a:p>
          <a:p>
            <a:r>
              <a:rPr lang="en-US" altLang="en-US" b="1">
                <a:solidFill>
                  <a:srgbClr val="000000"/>
                </a:solidFill>
              </a:rPr>
              <a:t>WSDL or XML-RPC Instructions</a:t>
            </a:r>
          </a:p>
        </p:txBody>
      </p:sp>
      <p:sp>
        <p:nvSpPr>
          <p:cNvPr id="154655" name="Text Box 31"/>
          <p:cNvSpPr txBox="1">
            <a:spLocks noChangeArrowheads="1"/>
          </p:cNvSpPr>
          <p:nvPr/>
        </p:nvSpPr>
        <p:spPr bwMode="auto">
          <a:xfrm>
            <a:off x="2895600" y="2765425"/>
            <a:ext cx="917302" cy="400110"/>
          </a:xfrm>
          <a:prstGeom prst="rect">
            <a:avLst/>
          </a:prstGeom>
          <a:noFill/>
          <a:ln>
            <a:noFill/>
          </a:ln>
          <a:effectLst/>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b="1"/>
              <a:t>Step 2:</a:t>
            </a:r>
          </a:p>
        </p:txBody>
      </p:sp>
      <p:sp>
        <p:nvSpPr>
          <p:cNvPr id="154656" name="Line 32"/>
          <p:cNvSpPr>
            <a:spLocks noChangeShapeType="1"/>
          </p:cNvSpPr>
          <p:nvPr/>
        </p:nvSpPr>
        <p:spPr bwMode="auto">
          <a:xfrm flipH="1">
            <a:off x="2895600" y="3276600"/>
            <a:ext cx="2362200" cy="0"/>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154657" name="Rectangle 33"/>
          <p:cNvSpPr>
            <a:spLocks noChangeArrowheads="1"/>
          </p:cNvSpPr>
          <p:nvPr/>
        </p:nvSpPr>
        <p:spPr bwMode="auto">
          <a:xfrm>
            <a:off x="2819400" y="2667000"/>
            <a:ext cx="5867400" cy="6096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rgbClr val="BBE0E3"/>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54658" name="Rectangle 34"/>
          <p:cNvSpPr>
            <a:spLocks noChangeArrowheads="1"/>
          </p:cNvSpPr>
          <p:nvPr/>
        </p:nvSpPr>
        <p:spPr bwMode="auto">
          <a:xfrm>
            <a:off x="5029200" y="3505200"/>
            <a:ext cx="4267200" cy="609600"/>
          </a:xfrm>
          <a:prstGeom prst="rect">
            <a:avLst/>
          </a:prstGeom>
          <a:solidFill>
            <a:srgbClr val="BBE0E3"/>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b="1">
                <a:solidFill>
                  <a:srgbClr val="000000"/>
                </a:solidFill>
              </a:rPr>
              <a:t>Create XML-RPC or SOAP Client</a:t>
            </a:r>
          </a:p>
        </p:txBody>
      </p:sp>
      <p:sp>
        <p:nvSpPr>
          <p:cNvPr id="154659" name="Text Box 35"/>
          <p:cNvSpPr txBox="1">
            <a:spLocks noChangeArrowheads="1"/>
          </p:cNvSpPr>
          <p:nvPr/>
        </p:nvSpPr>
        <p:spPr bwMode="auto">
          <a:xfrm>
            <a:off x="3505200" y="3603625"/>
            <a:ext cx="917302" cy="400110"/>
          </a:xfrm>
          <a:prstGeom prst="rect">
            <a:avLst/>
          </a:prstGeom>
          <a:noFill/>
          <a:ln>
            <a:noFill/>
          </a:ln>
          <a:effectLst/>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b="1" dirty="0"/>
              <a:t>Step 3:</a:t>
            </a:r>
          </a:p>
        </p:txBody>
      </p:sp>
      <p:sp>
        <p:nvSpPr>
          <p:cNvPr id="154660" name="Line 36"/>
          <p:cNvSpPr>
            <a:spLocks noChangeShapeType="1"/>
          </p:cNvSpPr>
          <p:nvPr/>
        </p:nvSpPr>
        <p:spPr bwMode="auto">
          <a:xfrm flipH="1">
            <a:off x="3505200" y="4114800"/>
            <a:ext cx="2362200" cy="0"/>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154661" name="Rectangle 37"/>
          <p:cNvSpPr>
            <a:spLocks noChangeArrowheads="1"/>
          </p:cNvSpPr>
          <p:nvPr/>
        </p:nvSpPr>
        <p:spPr bwMode="auto">
          <a:xfrm>
            <a:off x="3429000" y="3505200"/>
            <a:ext cx="5867400" cy="6096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rgbClr val="BBE0E3"/>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54662" name="Rectangle 38"/>
          <p:cNvSpPr>
            <a:spLocks noChangeArrowheads="1"/>
          </p:cNvSpPr>
          <p:nvPr/>
        </p:nvSpPr>
        <p:spPr bwMode="auto">
          <a:xfrm>
            <a:off x="5715000" y="4343400"/>
            <a:ext cx="4267200" cy="609600"/>
          </a:xfrm>
          <a:prstGeom prst="rect">
            <a:avLst/>
          </a:prstGeom>
          <a:solidFill>
            <a:srgbClr val="BBE0E3"/>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b="1">
                <a:solidFill>
                  <a:srgbClr val="000000"/>
                </a:solidFill>
              </a:rPr>
              <a:t>Invoke Remote Service</a:t>
            </a:r>
          </a:p>
        </p:txBody>
      </p:sp>
      <p:sp>
        <p:nvSpPr>
          <p:cNvPr id="154663" name="Text Box 39"/>
          <p:cNvSpPr txBox="1">
            <a:spLocks noChangeArrowheads="1"/>
          </p:cNvSpPr>
          <p:nvPr/>
        </p:nvSpPr>
        <p:spPr bwMode="auto">
          <a:xfrm>
            <a:off x="4191000" y="4441825"/>
            <a:ext cx="917302" cy="400110"/>
          </a:xfrm>
          <a:prstGeom prst="rect">
            <a:avLst/>
          </a:prstGeom>
          <a:noFill/>
          <a:ln>
            <a:noFill/>
          </a:ln>
          <a:effectLst/>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b="1" dirty="0"/>
              <a:t>Step 4:</a:t>
            </a:r>
          </a:p>
        </p:txBody>
      </p:sp>
      <p:sp>
        <p:nvSpPr>
          <p:cNvPr id="154664" name="Line 40"/>
          <p:cNvSpPr>
            <a:spLocks noChangeShapeType="1"/>
          </p:cNvSpPr>
          <p:nvPr/>
        </p:nvSpPr>
        <p:spPr bwMode="auto">
          <a:xfrm flipH="1">
            <a:off x="4191000" y="4953000"/>
            <a:ext cx="2362200" cy="0"/>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154665" name="Rectangle 41"/>
          <p:cNvSpPr>
            <a:spLocks noChangeArrowheads="1"/>
          </p:cNvSpPr>
          <p:nvPr/>
        </p:nvSpPr>
        <p:spPr bwMode="auto">
          <a:xfrm>
            <a:off x="4114800" y="4343400"/>
            <a:ext cx="5867400" cy="6096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rgbClr val="BBE0E3"/>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54666" name="Line 42"/>
          <p:cNvSpPr>
            <a:spLocks noChangeShapeType="1"/>
          </p:cNvSpPr>
          <p:nvPr/>
        </p:nvSpPr>
        <p:spPr bwMode="auto">
          <a:xfrm>
            <a:off x="2362200" y="2819400"/>
            <a:ext cx="457200"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154667" name="Line 43"/>
          <p:cNvSpPr>
            <a:spLocks noChangeShapeType="1"/>
          </p:cNvSpPr>
          <p:nvPr/>
        </p:nvSpPr>
        <p:spPr bwMode="auto">
          <a:xfrm>
            <a:off x="2362200" y="2438400"/>
            <a:ext cx="0" cy="3810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154668" name="Line 44"/>
          <p:cNvSpPr>
            <a:spLocks noChangeShapeType="1"/>
          </p:cNvSpPr>
          <p:nvPr/>
        </p:nvSpPr>
        <p:spPr bwMode="auto">
          <a:xfrm>
            <a:off x="2971800" y="3657600"/>
            <a:ext cx="457200"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154669" name="Line 45"/>
          <p:cNvSpPr>
            <a:spLocks noChangeShapeType="1"/>
          </p:cNvSpPr>
          <p:nvPr/>
        </p:nvSpPr>
        <p:spPr bwMode="auto">
          <a:xfrm>
            <a:off x="2971800" y="3276600"/>
            <a:ext cx="0" cy="3810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154670" name="Line 46"/>
          <p:cNvSpPr>
            <a:spLocks noChangeShapeType="1"/>
          </p:cNvSpPr>
          <p:nvPr/>
        </p:nvSpPr>
        <p:spPr bwMode="auto">
          <a:xfrm>
            <a:off x="3657600" y="4495800"/>
            <a:ext cx="457200"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154671" name="Line 47"/>
          <p:cNvSpPr>
            <a:spLocks noChangeShapeType="1"/>
          </p:cNvSpPr>
          <p:nvPr/>
        </p:nvSpPr>
        <p:spPr bwMode="auto">
          <a:xfrm>
            <a:off x="3657600" y="4114800"/>
            <a:ext cx="0" cy="3810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Tree>
    <p:extLst>
      <p:ext uri="{BB962C8B-B14F-4D97-AF65-F5344CB8AC3E}">
        <p14:creationId xmlns:p14="http://schemas.microsoft.com/office/powerpoint/2010/main" val="369672991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a:extLst>
              <a:ext uri="{FF2B5EF4-FFF2-40B4-BE49-F238E27FC236}">
                <a16:creationId xmlns:a16="http://schemas.microsoft.com/office/drawing/2014/main" id="{A4CA14ED-588F-415E-B75C-38FA94A9B409}"/>
              </a:ext>
            </a:extLst>
          </p:cNvPr>
          <p:cNvSpPr>
            <a:spLocks noGrp="1" noChangeArrowheads="1"/>
          </p:cNvSpPr>
          <p:nvPr>
            <p:ph type="title"/>
          </p:nvPr>
        </p:nvSpPr>
        <p:spPr/>
        <p:txBody>
          <a:bodyPr/>
          <a:lstStyle/>
          <a:p>
            <a:r>
              <a:rPr lang="en-US" altLang="zh-CN" dirty="0"/>
              <a:t>How service consumer uses UDDI</a:t>
            </a:r>
          </a:p>
        </p:txBody>
      </p:sp>
      <p:sp>
        <p:nvSpPr>
          <p:cNvPr id="66563" name="Rectangle 3">
            <a:extLst>
              <a:ext uri="{FF2B5EF4-FFF2-40B4-BE49-F238E27FC236}">
                <a16:creationId xmlns:a16="http://schemas.microsoft.com/office/drawing/2014/main" id="{EA04612C-CB51-4FDC-BA57-739BDE4E9046}"/>
              </a:ext>
            </a:extLst>
          </p:cNvPr>
          <p:cNvSpPr>
            <a:spLocks noGrp="1" noChangeArrowheads="1"/>
          </p:cNvSpPr>
          <p:nvPr>
            <p:ph type="body" idx="1"/>
          </p:nvPr>
        </p:nvSpPr>
        <p:spPr/>
        <p:txBody>
          <a:bodyPr>
            <a:normAutofit/>
          </a:bodyPr>
          <a:lstStyle/>
          <a:p>
            <a:pPr>
              <a:lnSpc>
                <a:spcPct val="90000"/>
              </a:lnSpc>
              <a:buFont typeface="Wingdings" panose="05000000000000000000" pitchFamily="2" charset="2"/>
              <a:buNone/>
            </a:pPr>
            <a:r>
              <a:rPr lang="en-US" altLang="zh-CN" sz="4000" dirty="0"/>
              <a:t>• Tool building client (Service Consumer)</a:t>
            </a:r>
          </a:p>
          <a:p>
            <a:pPr lvl="1">
              <a:lnSpc>
                <a:spcPct val="90000"/>
              </a:lnSpc>
              <a:buFont typeface="Wingdings" panose="05000000000000000000" pitchFamily="2" charset="2"/>
              <a:buNone/>
            </a:pPr>
            <a:r>
              <a:rPr lang="en-US" altLang="zh-CN" sz="3600" dirty="0"/>
              <a:t>– Browse or search registry</a:t>
            </a:r>
          </a:p>
          <a:p>
            <a:pPr lvl="1">
              <a:lnSpc>
                <a:spcPct val="90000"/>
              </a:lnSpc>
              <a:buFont typeface="Wingdings" panose="05000000000000000000" pitchFamily="2" charset="2"/>
              <a:buNone/>
            </a:pPr>
            <a:r>
              <a:rPr lang="en-US" altLang="zh-CN" sz="3600" dirty="0"/>
              <a:t>– Create a service proxy</a:t>
            </a:r>
          </a:p>
          <a:p>
            <a:pPr>
              <a:lnSpc>
                <a:spcPct val="90000"/>
              </a:lnSpc>
              <a:buFont typeface="Wingdings" panose="05000000000000000000" pitchFamily="2" charset="2"/>
              <a:buNone/>
            </a:pPr>
            <a:endParaRPr lang="en-US" altLang="zh-CN" sz="4000" dirty="0"/>
          </a:p>
        </p:txBody>
      </p:sp>
    </p:spTree>
    <p:extLst>
      <p:ext uri="{BB962C8B-B14F-4D97-AF65-F5344CB8AC3E}">
        <p14:creationId xmlns:p14="http://schemas.microsoft.com/office/powerpoint/2010/main" val="3966757209"/>
      </p:ext>
    </p:extLst>
  </p:cSld>
  <p:clrMapOvr>
    <a:masterClrMapping/>
  </p:clrMapOvr>
  <p:transition advTm="1300"/>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a:extLst>
              <a:ext uri="{FF2B5EF4-FFF2-40B4-BE49-F238E27FC236}">
                <a16:creationId xmlns:a16="http://schemas.microsoft.com/office/drawing/2014/main" id="{A4CA14ED-588F-415E-B75C-38FA94A9B409}"/>
              </a:ext>
            </a:extLst>
          </p:cNvPr>
          <p:cNvSpPr>
            <a:spLocks noGrp="1" noChangeArrowheads="1"/>
          </p:cNvSpPr>
          <p:nvPr>
            <p:ph type="title"/>
          </p:nvPr>
        </p:nvSpPr>
        <p:spPr/>
        <p:txBody>
          <a:bodyPr/>
          <a:lstStyle/>
          <a:p>
            <a:r>
              <a:rPr lang="en-US" altLang="zh-CN" dirty="0"/>
              <a:t>How service provider uses UDDI</a:t>
            </a:r>
          </a:p>
        </p:txBody>
      </p:sp>
      <p:sp>
        <p:nvSpPr>
          <p:cNvPr id="66563" name="Rectangle 3">
            <a:extLst>
              <a:ext uri="{FF2B5EF4-FFF2-40B4-BE49-F238E27FC236}">
                <a16:creationId xmlns:a16="http://schemas.microsoft.com/office/drawing/2014/main" id="{EA04612C-CB51-4FDC-BA57-739BDE4E9046}"/>
              </a:ext>
            </a:extLst>
          </p:cNvPr>
          <p:cNvSpPr>
            <a:spLocks noGrp="1" noChangeArrowheads="1"/>
          </p:cNvSpPr>
          <p:nvPr>
            <p:ph type="body" idx="1"/>
          </p:nvPr>
        </p:nvSpPr>
        <p:spPr/>
        <p:txBody>
          <a:bodyPr>
            <a:normAutofit/>
          </a:bodyPr>
          <a:lstStyle/>
          <a:p>
            <a:pPr>
              <a:lnSpc>
                <a:spcPct val="90000"/>
              </a:lnSpc>
              <a:buFont typeface="Wingdings" panose="05000000000000000000" pitchFamily="2" charset="2"/>
              <a:buNone/>
            </a:pPr>
            <a:r>
              <a:rPr lang="en-US" altLang="zh-CN" sz="4000" dirty="0"/>
              <a:t>• Tool publishing the service </a:t>
            </a:r>
          </a:p>
          <a:p>
            <a:pPr lvl="1">
              <a:lnSpc>
                <a:spcPct val="90000"/>
              </a:lnSpc>
              <a:buFont typeface="Wingdings" panose="05000000000000000000" pitchFamily="2" charset="2"/>
              <a:buNone/>
            </a:pPr>
            <a:r>
              <a:rPr lang="en-US" altLang="zh-CN" sz="3600" dirty="0"/>
              <a:t>– Generates WSDL</a:t>
            </a:r>
          </a:p>
          <a:p>
            <a:pPr lvl="1">
              <a:lnSpc>
                <a:spcPct val="90000"/>
              </a:lnSpc>
              <a:buFont typeface="Wingdings" panose="05000000000000000000" pitchFamily="2" charset="2"/>
              <a:buNone/>
            </a:pPr>
            <a:r>
              <a:rPr lang="en-US" altLang="zh-CN" sz="3600" dirty="0"/>
              <a:t>– Construct UDDI entries</a:t>
            </a:r>
          </a:p>
        </p:txBody>
      </p:sp>
    </p:spTree>
    <p:extLst>
      <p:ext uri="{BB962C8B-B14F-4D97-AF65-F5344CB8AC3E}">
        <p14:creationId xmlns:p14="http://schemas.microsoft.com/office/powerpoint/2010/main" val="3966757209"/>
      </p:ext>
    </p:extLst>
  </p:cSld>
  <p:clrMapOvr>
    <a:masterClrMapping/>
  </p:clrMapOvr>
  <p:transition advTm="1300"/>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a:extLst>
              <a:ext uri="{FF2B5EF4-FFF2-40B4-BE49-F238E27FC236}">
                <a16:creationId xmlns:a16="http://schemas.microsoft.com/office/drawing/2014/main" id="{A4CA14ED-588F-415E-B75C-38FA94A9B409}"/>
              </a:ext>
            </a:extLst>
          </p:cNvPr>
          <p:cNvSpPr>
            <a:spLocks noGrp="1" noChangeArrowheads="1"/>
          </p:cNvSpPr>
          <p:nvPr>
            <p:ph type="title"/>
          </p:nvPr>
        </p:nvSpPr>
        <p:spPr/>
        <p:txBody>
          <a:bodyPr/>
          <a:lstStyle/>
          <a:p>
            <a:r>
              <a:rPr lang="en-US" altLang="zh-CN" dirty="0"/>
              <a:t>How application uses UDDI</a:t>
            </a:r>
          </a:p>
        </p:txBody>
      </p:sp>
      <p:sp>
        <p:nvSpPr>
          <p:cNvPr id="66563" name="Rectangle 3">
            <a:extLst>
              <a:ext uri="{FF2B5EF4-FFF2-40B4-BE49-F238E27FC236}">
                <a16:creationId xmlns:a16="http://schemas.microsoft.com/office/drawing/2014/main" id="{EA04612C-CB51-4FDC-BA57-739BDE4E9046}"/>
              </a:ext>
            </a:extLst>
          </p:cNvPr>
          <p:cNvSpPr>
            <a:spLocks noGrp="1" noChangeArrowheads="1"/>
          </p:cNvSpPr>
          <p:nvPr>
            <p:ph type="body" idx="1"/>
          </p:nvPr>
        </p:nvSpPr>
        <p:spPr/>
        <p:txBody>
          <a:bodyPr>
            <a:normAutofit/>
          </a:bodyPr>
          <a:lstStyle/>
          <a:p>
            <a:pPr>
              <a:lnSpc>
                <a:spcPct val="90000"/>
              </a:lnSpc>
              <a:buFont typeface="Wingdings" panose="05000000000000000000" pitchFamily="2" charset="2"/>
              <a:buNone/>
            </a:pPr>
            <a:r>
              <a:rPr lang="en-US" altLang="zh-CN" sz="4400" dirty="0"/>
              <a:t>• Application that needs dynamic binding </a:t>
            </a:r>
          </a:p>
          <a:p>
            <a:pPr lvl="1">
              <a:lnSpc>
                <a:spcPct val="90000"/>
              </a:lnSpc>
              <a:buFont typeface="Wingdings" panose="05000000000000000000" pitchFamily="2" charset="2"/>
              <a:buNone/>
            </a:pPr>
            <a:r>
              <a:rPr lang="en-US" altLang="zh-CN" sz="4000" dirty="0"/>
              <a:t>– Directly access UDDI</a:t>
            </a:r>
          </a:p>
          <a:p>
            <a:pPr lvl="1">
              <a:lnSpc>
                <a:spcPct val="90000"/>
              </a:lnSpc>
              <a:buFont typeface="Wingdings" panose="05000000000000000000" pitchFamily="2" charset="2"/>
              <a:buNone/>
            </a:pPr>
            <a:r>
              <a:rPr lang="en-US" altLang="zh-CN" sz="4000" dirty="0"/>
              <a:t>– Query can be pre-generated</a:t>
            </a:r>
          </a:p>
        </p:txBody>
      </p:sp>
    </p:spTree>
    <p:extLst>
      <p:ext uri="{BB962C8B-B14F-4D97-AF65-F5344CB8AC3E}">
        <p14:creationId xmlns:p14="http://schemas.microsoft.com/office/powerpoint/2010/main" val="3966757209"/>
      </p:ext>
    </p:extLst>
  </p:cSld>
  <p:clrMapOvr>
    <a:masterClrMapping/>
  </p:clrMapOvr>
  <p:transition advTm="1300"/>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a:extLst>
              <a:ext uri="{FF2B5EF4-FFF2-40B4-BE49-F238E27FC236}">
                <a16:creationId xmlns:a16="http://schemas.microsoft.com/office/drawing/2014/main" id="{F0E67288-DD29-40F2-9A2B-AD61F96F6757}"/>
              </a:ext>
            </a:extLst>
          </p:cNvPr>
          <p:cNvSpPr>
            <a:spLocks noGrp="1" noChangeArrowheads="1"/>
          </p:cNvSpPr>
          <p:nvPr>
            <p:ph type="title"/>
          </p:nvPr>
        </p:nvSpPr>
        <p:spPr/>
        <p:txBody>
          <a:bodyPr/>
          <a:lstStyle/>
          <a:p>
            <a:r>
              <a:rPr lang="en-US" dirty="0"/>
              <a:t>UDDI Vision - 2000</a:t>
            </a:r>
            <a:endParaRPr lang="en-US" altLang="zh-CN" dirty="0"/>
          </a:p>
        </p:txBody>
      </p:sp>
      <p:sp>
        <p:nvSpPr>
          <p:cNvPr id="67587" name="Rectangle 3">
            <a:extLst>
              <a:ext uri="{FF2B5EF4-FFF2-40B4-BE49-F238E27FC236}">
                <a16:creationId xmlns:a16="http://schemas.microsoft.com/office/drawing/2014/main" id="{83326ADC-00BB-4AEF-9A3E-37FB645FC8D0}"/>
              </a:ext>
            </a:extLst>
          </p:cNvPr>
          <p:cNvSpPr>
            <a:spLocks noGrp="1" noChangeArrowheads="1"/>
          </p:cNvSpPr>
          <p:nvPr>
            <p:ph type="body" idx="1"/>
          </p:nvPr>
        </p:nvSpPr>
        <p:spPr>
          <a:xfrm>
            <a:off x="648539" y="1600200"/>
            <a:ext cx="9714661" cy="4800600"/>
          </a:xfrm>
        </p:spPr>
        <p:txBody>
          <a:bodyPr>
            <a:normAutofit/>
          </a:bodyPr>
          <a:lstStyle/>
          <a:p>
            <a:pPr>
              <a:buFont typeface="Wingdings" panose="05000000000000000000" pitchFamily="2" charset="2"/>
              <a:buNone/>
            </a:pPr>
            <a:r>
              <a:rPr lang="en-US" altLang="zh-CN" sz="3600" dirty="0"/>
              <a:t>Planned Adoption Phases of UDDI</a:t>
            </a:r>
          </a:p>
          <a:p>
            <a:pPr lvl="1">
              <a:buFont typeface="Wingdings" panose="05000000000000000000" pitchFamily="2" charset="2"/>
              <a:buNone/>
            </a:pPr>
            <a:r>
              <a:rPr lang="en-US" altLang="zh-CN" sz="3200" dirty="0"/>
              <a:t>• Phase 1: Experimental stage</a:t>
            </a:r>
          </a:p>
          <a:p>
            <a:pPr lvl="1">
              <a:buFont typeface="Wingdings" panose="05000000000000000000" pitchFamily="2" charset="2"/>
              <a:buNone/>
            </a:pPr>
            <a:r>
              <a:rPr lang="en-US" altLang="zh-CN" sz="3200" dirty="0"/>
              <a:t>• Phase 2: Private UDDI registry within an intranet</a:t>
            </a:r>
          </a:p>
          <a:p>
            <a:pPr lvl="1">
              <a:buFont typeface="Wingdings" panose="05000000000000000000" pitchFamily="2" charset="2"/>
              <a:buNone/>
            </a:pPr>
            <a:r>
              <a:rPr lang="en-US" altLang="zh-CN" sz="3200" dirty="0"/>
              <a:t>• Phase 3: Public UDDI registries with no coordination among them</a:t>
            </a:r>
          </a:p>
          <a:p>
            <a:pPr lvl="1">
              <a:buFont typeface="Wingdings" panose="05000000000000000000" pitchFamily="2" charset="2"/>
              <a:buNone/>
            </a:pPr>
            <a:r>
              <a:rPr lang="en-US" altLang="zh-CN" sz="3200" dirty="0"/>
              <a:t>• Phase 4: Public UDDI registries with coordination (i.e. replication)</a:t>
            </a:r>
          </a:p>
          <a:p>
            <a:pPr lvl="1">
              <a:buFont typeface="Wingdings" panose="05000000000000000000" pitchFamily="2" charset="2"/>
              <a:buNone/>
            </a:pPr>
            <a:r>
              <a:rPr lang="en-US" altLang="zh-CN" sz="3200" dirty="0"/>
              <a:t>• Phase 5: Value added registry services</a:t>
            </a:r>
          </a:p>
        </p:txBody>
      </p:sp>
    </p:spTree>
    <p:extLst>
      <p:ext uri="{BB962C8B-B14F-4D97-AF65-F5344CB8AC3E}">
        <p14:creationId xmlns:p14="http://schemas.microsoft.com/office/powerpoint/2010/main" val="3696700485"/>
      </p:ext>
    </p:extLst>
  </p:cSld>
  <p:clrMapOvr>
    <a:masterClrMapping/>
  </p:clrMapOvr>
  <p:transition advTm="1300"/>
</p:sld>
</file>

<file path=ppt/slides/slide4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9394" name="Rectangle 2">
            <a:extLst>
              <a:ext uri="{FF2B5EF4-FFF2-40B4-BE49-F238E27FC236}">
                <a16:creationId xmlns:a16="http://schemas.microsoft.com/office/drawing/2014/main" id="{D18E6C8C-0CF1-4858-9BD4-6DEF75AA930C}"/>
              </a:ext>
            </a:extLst>
          </p:cNvPr>
          <p:cNvSpPr>
            <a:spLocks noGrp="1" noChangeArrowheads="1"/>
          </p:cNvSpPr>
          <p:nvPr>
            <p:ph type="title" idx="4294967295"/>
          </p:nvPr>
        </p:nvSpPr>
        <p:spPr/>
        <p:txBody>
          <a:bodyPr/>
          <a:lstStyle/>
          <a:p>
            <a:pPr eaLnBrk="1" hangingPunct="1"/>
            <a:r>
              <a:rPr lang="en-US" altLang="zh-CN" dirty="0"/>
              <a:t>Recall our definition of UDDI</a:t>
            </a:r>
          </a:p>
        </p:txBody>
      </p:sp>
      <p:sp>
        <p:nvSpPr>
          <p:cNvPr id="59395" name="Rectangle 3">
            <a:extLst>
              <a:ext uri="{FF2B5EF4-FFF2-40B4-BE49-F238E27FC236}">
                <a16:creationId xmlns:a16="http://schemas.microsoft.com/office/drawing/2014/main" id="{300C47C5-B0EE-40FC-BF76-8AD0C1090177}"/>
              </a:ext>
            </a:extLst>
          </p:cNvPr>
          <p:cNvSpPr>
            <a:spLocks noGrp="1" noChangeArrowheads="1"/>
          </p:cNvSpPr>
          <p:nvPr>
            <p:ph idx="4294967295"/>
          </p:nvPr>
        </p:nvSpPr>
        <p:spPr>
          <a:xfrm>
            <a:off x="964981" y="1665288"/>
            <a:ext cx="8578850" cy="4806950"/>
          </a:xfrm>
        </p:spPr>
        <p:txBody>
          <a:bodyPr>
            <a:normAutofit/>
          </a:bodyPr>
          <a:lstStyle/>
          <a:p>
            <a:pPr eaLnBrk="1" hangingPunct="1"/>
            <a:r>
              <a:rPr lang="en-US" altLang="zh-CN" sz="4400" dirty="0"/>
              <a:t>Programmatic registration and discovery of </a:t>
            </a:r>
            <a:r>
              <a:rPr lang="en-US" altLang="zh-CN" sz="4400" dirty="0">
                <a:solidFill>
                  <a:srgbClr val="FF0000"/>
                </a:solidFill>
              </a:rPr>
              <a:t>business entities </a:t>
            </a:r>
            <a:r>
              <a:rPr lang="en-US" altLang="zh-CN" sz="4400" dirty="0"/>
              <a:t>and their </a:t>
            </a:r>
            <a:r>
              <a:rPr lang="en-US" altLang="zh-CN" sz="4400" dirty="0">
                <a:solidFill>
                  <a:srgbClr val="FF0000"/>
                </a:solidFill>
              </a:rPr>
              <a:t>Web services</a:t>
            </a:r>
          </a:p>
          <a:p>
            <a:pPr eaLnBrk="1" hangingPunct="1"/>
            <a:endParaRPr lang="en-US" altLang="zh-CN" sz="4400" dirty="0"/>
          </a:p>
        </p:txBody>
      </p:sp>
      <p:sp>
        <p:nvSpPr>
          <p:cNvPr id="59397" name="灯片编号占位符 5">
            <a:extLst>
              <a:ext uri="{FF2B5EF4-FFF2-40B4-BE49-F238E27FC236}">
                <a16:creationId xmlns:a16="http://schemas.microsoft.com/office/drawing/2014/main" id="{DF8B720C-EE33-4D55-9A48-C771F453CB63}"/>
              </a:ext>
            </a:extLst>
          </p:cNvPr>
          <p:cNvSpPr txBox="1">
            <a:spLocks noGrp="1"/>
          </p:cNvSpPr>
          <p:nvPr/>
        </p:nvSpPr>
        <p:spPr bwMode="auto">
          <a:xfrm>
            <a:off x="8077200" y="6243638"/>
            <a:ext cx="2133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i="1">
                <a:solidFill>
                  <a:schemeClr val="tx1"/>
                </a:solidFill>
                <a:latin typeface="Comic Sans MS" panose="030F0702030302020204" pitchFamily="66" charset="0"/>
                <a:ea typeface="宋体" panose="02010600030101010101" pitchFamily="2" charset="-122"/>
              </a:defRPr>
            </a:lvl1pPr>
            <a:lvl2pPr marL="742950" indent="-285750">
              <a:defRPr i="1">
                <a:solidFill>
                  <a:schemeClr val="tx1"/>
                </a:solidFill>
                <a:latin typeface="Comic Sans MS" panose="030F0702030302020204" pitchFamily="66" charset="0"/>
                <a:ea typeface="宋体" panose="02010600030101010101" pitchFamily="2" charset="-122"/>
              </a:defRPr>
            </a:lvl2pPr>
            <a:lvl3pPr marL="1143000" indent="-228600">
              <a:defRPr i="1">
                <a:solidFill>
                  <a:schemeClr val="tx1"/>
                </a:solidFill>
                <a:latin typeface="Comic Sans MS" panose="030F0702030302020204" pitchFamily="66" charset="0"/>
                <a:ea typeface="宋体" panose="02010600030101010101" pitchFamily="2" charset="-122"/>
              </a:defRPr>
            </a:lvl3pPr>
            <a:lvl4pPr marL="1600200" indent="-228600">
              <a:defRPr i="1">
                <a:solidFill>
                  <a:schemeClr val="tx1"/>
                </a:solidFill>
                <a:latin typeface="Comic Sans MS" panose="030F0702030302020204" pitchFamily="66" charset="0"/>
                <a:ea typeface="宋体" panose="02010600030101010101" pitchFamily="2" charset="-122"/>
              </a:defRPr>
            </a:lvl4pPr>
            <a:lvl5pPr marL="2057400" indent="-228600">
              <a:defRPr i="1">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i="1">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i="1">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i="1">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i="1">
                <a:solidFill>
                  <a:schemeClr val="tx1"/>
                </a:solidFill>
                <a:latin typeface="Comic Sans MS" panose="030F0702030302020204" pitchFamily="66" charset="0"/>
                <a:ea typeface="宋体" panose="02010600030101010101" pitchFamily="2" charset="-122"/>
              </a:defRPr>
            </a:lvl9pPr>
          </a:lstStyle>
          <a:p>
            <a:pPr algn="r" eaLnBrk="1" hangingPunct="1"/>
            <a:fld id="{D3A9F8C5-A2DF-4BBD-8BA9-E925451C1ECC}" type="slidenum">
              <a:rPr lang="zh-CN" altLang="en-US" sz="1200">
                <a:solidFill>
                  <a:srgbClr val="000000"/>
                </a:solidFill>
                <a:latin typeface="Garamond" panose="02020404030301010803" pitchFamily="18" charset="0"/>
              </a:rPr>
              <a:pPr algn="r" eaLnBrk="1" hangingPunct="1"/>
              <a:t>44</a:t>
            </a:fld>
            <a:endParaRPr lang="en-US" altLang="zh-CN" sz="1200">
              <a:solidFill>
                <a:srgbClr val="000000"/>
              </a:solidFill>
              <a:latin typeface="Garamond" panose="02020404030301010803" pitchFamily="18" charset="0"/>
            </a:endParaRPr>
          </a:p>
        </p:txBody>
      </p:sp>
    </p:spTree>
    <p:extLst>
      <p:ext uri="{BB962C8B-B14F-4D97-AF65-F5344CB8AC3E}">
        <p14:creationId xmlns:p14="http://schemas.microsoft.com/office/powerpoint/2010/main" val="3388400926"/>
      </p:ext>
    </p:extLst>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标题 4">
            <a:extLst>
              <a:ext uri="{FF2B5EF4-FFF2-40B4-BE49-F238E27FC236}">
                <a16:creationId xmlns:a16="http://schemas.microsoft.com/office/drawing/2014/main" id="{93D06867-16D4-4E21-8FE9-53143BD03810}"/>
              </a:ext>
            </a:extLst>
          </p:cNvPr>
          <p:cNvSpPr>
            <a:spLocks noGrp="1"/>
          </p:cNvSpPr>
          <p:nvPr>
            <p:ph type="title"/>
          </p:nvPr>
        </p:nvSpPr>
        <p:spPr/>
        <p:txBody>
          <a:bodyPr/>
          <a:lstStyle/>
          <a:p>
            <a:r>
              <a:rPr lang="en-US" altLang="zh-TW">
                <a:solidFill>
                  <a:srgbClr val="006633"/>
                </a:solidFill>
                <a:latin typeface="Arial" panose="020B0604020202020204" pitchFamily="34" charset="0"/>
                <a:ea typeface="新細明體" panose="02020500000000000000" pitchFamily="18" charset="-120"/>
              </a:rPr>
              <a:t>UDDI Data Model/Types</a:t>
            </a:r>
            <a:endParaRPr lang="zh-CN" altLang="en-US"/>
          </a:p>
        </p:txBody>
      </p:sp>
      <p:sp>
        <p:nvSpPr>
          <p:cNvPr id="6" name="内容占位符 5">
            <a:extLst>
              <a:ext uri="{FF2B5EF4-FFF2-40B4-BE49-F238E27FC236}">
                <a16:creationId xmlns:a16="http://schemas.microsoft.com/office/drawing/2014/main" id="{2C8D05DA-6EB8-42C3-93C9-29D9192C5653}"/>
              </a:ext>
            </a:extLst>
          </p:cNvPr>
          <p:cNvSpPr>
            <a:spLocks noGrp="1"/>
          </p:cNvSpPr>
          <p:nvPr>
            <p:ph idx="1"/>
          </p:nvPr>
        </p:nvSpPr>
        <p:spPr>
          <a:xfrm>
            <a:off x="684793" y="1557339"/>
            <a:ext cx="6490707" cy="4751387"/>
          </a:xfrm>
        </p:spPr>
        <p:txBody>
          <a:bodyPr>
            <a:noAutofit/>
          </a:bodyPr>
          <a:lstStyle/>
          <a:p>
            <a:pPr>
              <a:defRPr/>
            </a:pPr>
            <a:r>
              <a:rPr lang="en-US" altLang="zh-CN" sz="2400" dirty="0"/>
              <a:t>UDDI includes an XML Schema that describes four core types of information</a:t>
            </a:r>
            <a:r>
              <a:rPr lang="en-US" altLang="zh-CN" dirty="0"/>
              <a:t>:</a:t>
            </a:r>
          </a:p>
          <a:p>
            <a:pPr lvl="1">
              <a:defRPr/>
            </a:pPr>
            <a:r>
              <a:rPr lang="en-US" altLang="zh-CN" dirty="0" err="1"/>
              <a:t>businessEntity</a:t>
            </a:r>
            <a:endParaRPr lang="en-US" altLang="zh-CN" dirty="0"/>
          </a:p>
          <a:p>
            <a:pPr lvl="2">
              <a:defRPr/>
            </a:pPr>
            <a:r>
              <a:rPr lang="en-US" altLang="zh-CN" dirty="0"/>
              <a:t>About the actual business, e.g. business name, etc.</a:t>
            </a:r>
          </a:p>
          <a:p>
            <a:pPr lvl="1">
              <a:defRPr/>
            </a:pPr>
            <a:r>
              <a:rPr lang="en-US" altLang="zh-CN" dirty="0" err="1"/>
              <a:t>businessService</a:t>
            </a:r>
            <a:endParaRPr lang="en-US" altLang="zh-CN" dirty="0"/>
          </a:p>
          <a:p>
            <a:pPr lvl="2">
              <a:defRPr/>
            </a:pPr>
            <a:r>
              <a:rPr lang="en-US" altLang="zh-CN" dirty="0"/>
              <a:t>About the services provided by the business</a:t>
            </a:r>
          </a:p>
          <a:p>
            <a:pPr lvl="1">
              <a:defRPr/>
            </a:pPr>
            <a:r>
              <a:rPr lang="en-US" altLang="zh-CN" dirty="0" err="1"/>
              <a:t>bindingTemplate</a:t>
            </a:r>
            <a:endParaRPr lang="en-US" altLang="zh-CN" dirty="0"/>
          </a:p>
          <a:p>
            <a:pPr lvl="2">
              <a:defRPr/>
            </a:pPr>
            <a:r>
              <a:rPr lang="en-US" altLang="zh-CN" dirty="0"/>
              <a:t>About how and where to access a specific service</a:t>
            </a:r>
          </a:p>
          <a:p>
            <a:pPr lvl="1">
              <a:defRPr/>
            </a:pPr>
            <a:r>
              <a:rPr lang="en-US" altLang="zh-CN" dirty="0" err="1"/>
              <a:t>tModel</a:t>
            </a:r>
            <a:r>
              <a:rPr lang="en-US" altLang="zh-CN" dirty="0"/>
              <a:t> (Technical Model)</a:t>
            </a:r>
          </a:p>
          <a:p>
            <a:pPr lvl="2">
              <a:defRPr/>
            </a:pPr>
            <a:r>
              <a:rPr lang="en-US" altLang="zh-CN" dirty="0"/>
              <a:t>Include descriptions and pointers to external technical specifications or taxonomies</a:t>
            </a:r>
            <a:endParaRPr lang="zh-CN" altLang="en-US" dirty="0"/>
          </a:p>
        </p:txBody>
      </p:sp>
      <p:pic>
        <p:nvPicPr>
          <p:cNvPr id="69636" name="Picture 4">
            <a:extLst>
              <a:ext uri="{FF2B5EF4-FFF2-40B4-BE49-F238E27FC236}">
                <a16:creationId xmlns:a16="http://schemas.microsoft.com/office/drawing/2014/main" id="{71E98809-B027-41DD-9235-E98346D710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67430" y="1557339"/>
            <a:ext cx="3575050" cy="3384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6613969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标题 1">
            <a:extLst>
              <a:ext uri="{FF2B5EF4-FFF2-40B4-BE49-F238E27FC236}">
                <a16:creationId xmlns:a16="http://schemas.microsoft.com/office/drawing/2014/main" id="{DEC636A8-21BD-4D39-9363-CB143AAAFDDC}"/>
              </a:ext>
            </a:extLst>
          </p:cNvPr>
          <p:cNvSpPr>
            <a:spLocks noGrp="1"/>
          </p:cNvSpPr>
          <p:nvPr>
            <p:ph type="title"/>
          </p:nvPr>
        </p:nvSpPr>
        <p:spPr/>
        <p:txBody>
          <a:bodyPr/>
          <a:lstStyle/>
          <a:p>
            <a:r>
              <a:rPr lang="en-US" altLang="zh-TW">
                <a:solidFill>
                  <a:srgbClr val="006633"/>
                </a:solidFill>
                <a:latin typeface="Arial" panose="020B0604020202020204" pitchFamily="34" charset="0"/>
                <a:ea typeface="新細明體" panose="02020500000000000000" pitchFamily="18" charset="-120"/>
              </a:rPr>
              <a:t>UDDI Data Model/Types</a:t>
            </a:r>
            <a:endParaRPr lang="zh-CN" altLang="en-US"/>
          </a:p>
        </p:txBody>
      </p:sp>
      <p:sp>
        <p:nvSpPr>
          <p:cNvPr id="70659" name="灯片编号占位符 3">
            <a:extLst>
              <a:ext uri="{FF2B5EF4-FFF2-40B4-BE49-F238E27FC236}">
                <a16:creationId xmlns:a16="http://schemas.microsoft.com/office/drawing/2014/main" id="{F8ED3F61-9D23-428C-907B-F4769919FC7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i="1">
                <a:solidFill>
                  <a:schemeClr val="tx1"/>
                </a:solidFill>
                <a:latin typeface="Comic Sans MS" panose="030F0702030302020204" pitchFamily="66" charset="0"/>
                <a:ea typeface="宋体" panose="02010600030101010101" pitchFamily="2" charset="-122"/>
              </a:defRPr>
            </a:lvl1pPr>
            <a:lvl2pPr marL="742950" indent="-285750">
              <a:defRPr i="1">
                <a:solidFill>
                  <a:schemeClr val="tx1"/>
                </a:solidFill>
                <a:latin typeface="Comic Sans MS" panose="030F0702030302020204" pitchFamily="66" charset="0"/>
                <a:ea typeface="宋体" panose="02010600030101010101" pitchFamily="2" charset="-122"/>
              </a:defRPr>
            </a:lvl2pPr>
            <a:lvl3pPr marL="1143000" indent="-228600">
              <a:defRPr i="1">
                <a:solidFill>
                  <a:schemeClr val="tx1"/>
                </a:solidFill>
                <a:latin typeface="Comic Sans MS" panose="030F0702030302020204" pitchFamily="66" charset="0"/>
                <a:ea typeface="宋体" panose="02010600030101010101" pitchFamily="2" charset="-122"/>
              </a:defRPr>
            </a:lvl3pPr>
            <a:lvl4pPr marL="1600200" indent="-228600">
              <a:defRPr i="1">
                <a:solidFill>
                  <a:schemeClr val="tx1"/>
                </a:solidFill>
                <a:latin typeface="Comic Sans MS" panose="030F0702030302020204" pitchFamily="66" charset="0"/>
                <a:ea typeface="宋体" panose="02010600030101010101" pitchFamily="2" charset="-122"/>
              </a:defRPr>
            </a:lvl4pPr>
            <a:lvl5pPr marL="2057400" indent="-228600">
              <a:defRPr i="1">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i="1">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i="1">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i="1">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i="1">
                <a:solidFill>
                  <a:schemeClr val="tx1"/>
                </a:solidFill>
                <a:latin typeface="Comic Sans MS" panose="030F0702030302020204" pitchFamily="66" charset="0"/>
                <a:ea typeface="宋体" panose="02010600030101010101" pitchFamily="2" charset="-122"/>
              </a:defRPr>
            </a:lvl9pPr>
          </a:lstStyle>
          <a:p>
            <a:fld id="{A133F17C-FC04-4E5A-948E-F872EB76356B}" type="slidenum">
              <a:rPr lang="en-US" altLang="zh-CN">
                <a:latin typeface="Garamond" panose="02020404030301010803" pitchFamily="18" charset="0"/>
              </a:rPr>
              <a:pPr/>
              <a:t>46</a:t>
            </a:fld>
            <a:endParaRPr lang="en-US" altLang="zh-CN">
              <a:latin typeface="Garamond" panose="02020404030301010803" pitchFamily="18" charset="0"/>
            </a:endParaRPr>
          </a:p>
        </p:txBody>
      </p:sp>
      <p:sp>
        <p:nvSpPr>
          <p:cNvPr id="70660" name="AutoShape 7">
            <a:extLst>
              <a:ext uri="{FF2B5EF4-FFF2-40B4-BE49-F238E27FC236}">
                <a16:creationId xmlns:a16="http://schemas.microsoft.com/office/drawing/2014/main" id="{95970A8A-39BB-4A88-8207-2D8DF30B3F03}"/>
              </a:ext>
            </a:extLst>
          </p:cNvPr>
          <p:cNvSpPr>
            <a:spLocks noChangeArrowheads="1"/>
          </p:cNvSpPr>
          <p:nvPr/>
        </p:nvSpPr>
        <p:spPr bwMode="auto">
          <a:xfrm>
            <a:off x="4760913" y="1641475"/>
            <a:ext cx="2895600" cy="1524000"/>
          </a:xfrm>
          <a:prstGeom prst="can">
            <a:avLst>
              <a:gd name="adj" fmla="val 25000"/>
            </a:avLst>
          </a:prstGeom>
          <a:solidFill>
            <a:srgbClr val="006666"/>
          </a:solidFill>
          <a:ln w="9525">
            <a:solidFill>
              <a:schemeClr val="tx1"/>
            </a:solidFill>
            <a:round/>
            <a:headEnd/>
            <a:tailEnd type="none" w="lg" len="lg"/>
          </a:ln>
        </p:spPr>
        <p:txBody>
          <a:bodyPr wrap="none" anchor="ctr"/>
          <a:lstStyle>
            <a:lvl1pPr>
              <a:defRPr i="1">
                <a:solidFill>
                  <a:schemeClr val="tx1"/>
                </a:solidFill>
                <a:latin typeface="Comic Sans MS" panose="030F0702030302020204" pitchFamily="66" charset="0"/>
                <a:ea typeface="宋体" panose="02010600030101010101" pitchFamily="2" charset="-122"/>
              </a:defRPr>
            </a:lvl1pPr>
            <a:lvl2pPr marL="742950" indent="-285750">
              <a:defRPr i="1">
                <a:solidFill>
                  <a:schemeClr val="tx1"/>
                </a:solidFill>
                <a:latin typeface="Comic Sans MS" panose="030F0702030302020204" pitchFamily="66" charset="0"/>
                <a:ea typeface="宋体" panose="02010600030101010101" pitchFamily="2" charset="-122"/>
              </a:defRPr>
            </a:lvl2pPr>
            <a:lvl3pPr marL="1143000" indent="-228600">
              <a:defRPr i="1">
                <a:solidFill>
                  <a:schemeClr val="tx1"/>
                </a:solidFill>
                <a:latin typeface="Comic Sans MS" panose="030F0702030302020204" pitchFamily="66" charset="0"/>
                <a:ea typeface="宋体" panose="02010600030101010101" pitchFamily="2" charset="-122"/>
              </a:defRPr>
            </a:lvl3pPr>
            <a:lvl4pPr marL="1600200" indent="-228600">
              <a:defRPr i="1">
                <a:solidFill>
                  <a:schemeClr val="tx1"/>
                </a:solidFill>
                <a:latin typeface="Comic Sans MS" panose="030F0702030302020204" pitchFamily="66" charset="0"/>
                <a:ea typeface="宋体" panose="02010600030101010101" pitchFamily="2" charset="-122"/>
              </a:defRPr>
            </a:lvl4pPr>
            <a:lvl5pPr marL="2057400" indent="-228600">
              <a:defRPr i="1">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i="1">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i="1">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i="1">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i="1">
                <a:solidFill>
                  <a:schemeClr val="tx1"/>
                </a:solidFill>
                <a:latin typeface="Comic Sans MS" panose="030F0702030302020204" pitchFamily="66" charset="0"/>
                <a:ea typeface="宋体" panose="02010600030101010101" pitchFamily="2" charset="-122"/>
              </a:defRPr>
            </a:lvl9pPr>
          </a:lstStyle>
          <a:p>
            <a:pPr eaLnBrk="1" hangingPunct="1"/>
            <a:endParaRPr lang="zh-CN" altLang="en-US">
              <a:solidFill>
                <a:srgbClr val="000000"/>
              </a:solidFill>
            </a:endParaRPr>
          </a:p>
        </p:txBody>
      </p:sp>
      <p:sp>
        <p:nvSpPr>
          <p:cNvPr id="70661" name="Rectangle 8">
            <a:extLst>
              <a:ext uri="{FF2B5EF4-FFF2-40B4-BE49-F238E27FC236}">
                <a16:creationId xmlns:a16="http://schemas.microsoft.com/office/drawing/2014/main" id="{67DA0AB8-B82A-474D-8063-64CDEA07BF84}"/>
              </a:ext>
            </a:extLst>
          </p:cNvPr>
          <p:cNvSpPr>
            <a:spLocks noChangeArrowheads="1"/>
          </p:cNvSpPr>
          <p:nvPr/>
        </p:nvSpPr>
        <p:spPr bwMode="auto">
          <a:xfrm>
            <a:off x="4075113" y="1309688"/>
            <a:ext cx="4267200" cy="1727200"/>
          </a:xfrm>
          <a:prstGeom prst="rect">
            <a:avLst/>
          </a:prstGeom>
          <a:solidFill>
            <a:srgbClr val="9CDF8F"/>
          </a:solidFill>
          <a:ln w="9525" algn="ctr">
            <a:solidFill>
              <a:schemeClr val="tx1"/>
            </a:solidFill>
            <a:miter lim="800000"/>
            <a:headEnd/>
            <a:tailEnd type="none" w="lg" len="lg"/>
          </a:ln>
        </p:spPr>
        <p:txBody>
          <a:bodyPr wrap="none" anchor="ctr"/>
          <a:lstStyle>
            <a:lvl1pPr>
              <a:defRPr i="1">
                <a:solidFill>
                  <a:schemeClr val="tx1"/>
                </a:solidFill>
                <a:latin typeface="Comic Sans MS" panose="030F0702030302020204" pitchFamily="66" charset="0"/>
                <a:ea typeface="宋体" panose="02010600030101010101" pitchFamily="2" charset="-122"/>
              </a:defRPr>
            </a:lvl1pPr>
            <a:lvl2pPr marL="742950" indent="-285750">
              <a:defRPr i="1">
                <a:solidFill>
                  <a:schemeClr val="tx1"/>
                </a:solidFill>
                <a:latin typeface="Comic Sans MS" panose="030F0702030302020204" pitchFamily="66" charset="0"/>
                <a:ea typeface="宋体" panose="02010600030101010101" pitchFamily="2" charset="-122"/>
              </a:defRPr>
            </a:lvl2pPr>
            <a:lvl3pPr marL="1143000" indent="-228600">
              <a:defRPr i="1">
                <a:solidFill>
                  <a:schemeClr val="tx1"/>
                </a:solidFill>
                <a:latin typeface="Comic Sans MS" panose="030F0702030302020204" pitchFamily="66" charset="0"/>
                <a:ea typeface="宋体" panose="02010600030101010101" pitchFamily="2" charset="-122"/>
              </a:defRPr>
            </a:lvl3pPr>
            <a:lvl4pPr marL="1600200" indent="-228600">
              <a:defRPr i="1">
                <a:solidFill>
                  <a:schemeClr val="tx1"/>
                </a:solidFill>
                <a:latin typeface="Comic Sans MS" panose="030F0702030302020204" pitchFamily="66" charset="0"/>
                <a:ea typeface="宋体" panose="02010600030101010101" pitchFamily="2" charset="-122"/>
              </a:defRPr>
            </a:lvl4pPr>
            <a:lvl5pPr marL="2057400" indent="-228600">
              <a:defRPr i="1">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i="1">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i="1">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i="1">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i="1">
                <a:solidFill>
                  <a:schemeClr val="tx1"/>
                </a:solidFill>
                <a:latin typeface="Comic Sans MS" panose="030F0702030302020204" pitchFamily="66" charset="0"/>
                <a:ea typeface="宋体" panose="02010600030101010101" pitchFamily="2" charset="-122"/>
              </a:defRPr>
            </a:lvl9pPr>
          </a:lstStyle>
          <a:p>
            <a:pPr eaLnBrk="1" hangingPunct="1"/>
            <a:endParaRPr lang="zh-CN" altLang="en-US">
              <a:solidFill>
                <a:srgbClr val="000000"/>
              </a:solidFill>
            </a:endParaRPr>
          </a:p>
        </p:txBody>
      </p:sp>
      <p:sp>
        <p:nvSpPr>
          <p:cNvPr id="70662" name="Text Box 9">
            <a:extLst>
              <a:ext uri="{FF2B5EF4-FFF2-40B4-BE49-F238E27FC236}">
                <a16:creationId xmlns:a16="http://schemas.microsoft.com/office/drawing/2014/main" id="{F2F9D1F7-4124-48C8-A6B0-0225C02E2DF4}"/>
              </a:ext>
            </a:extLst>
          </p:cNvPr>
          <p:cNvSpPr txBox="1">
            <a:spLocks noChangeArrowheads="1"/>
          </p:cNvSpPr>
          <p:nvPr/>
        </p:nvSpPr>
        <p:spPr bwMode="auto">
          <a:xfrm>
            <a:off x="4583113" y="1525589"/>
            <a:ext cx="251936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type="none" w="lg" len="lg"/>
              </a14:hiddenLine>
            </a:ext>
          </a:extLst>
        </p:spPr>
        <p:txBody>
          <a:bodyPr wrap="none">
            <a:spAutoFit/>
          </a:bodyPr>
          <a:lstStyle>
            <a:lvl1pPr>
              <a:defRPr i="1">
                <a:solidFill>
                  <a:schemeClr val="tx1"/>
                </a:solidFill>
                <a:latin typeface="Comic Sans MS" panose="030F0702030302020204" pitchFamily="66" charset="0"/>
                <a:ea typeface="宋体" panose="02010600030101010101" pitchFamily="2" charset="-122"/>
              </a:defRPr>
            </a:lvl1pPr>
            <a:lvl2pPr marL="742950" indent="-285750">
              <a:defRPr i="1">
                <a:solidFill>
                  <a:schemeClr val="tx1"/>
                </a:solidFill>
                <a:latin typeface="Comic Sans MS" panose="030F0702030302020204" pitchFamily="66" charset="0"/>
                <a:ea typeface="宋体" panose="02010600030101010101" pitchFamily="2" charset="-122"/>
              </a:defRPr>
            </a:lvl2pPr>
            <a:lvl3pPr marL="1143000" indent="-228600">
              <a:defRPr i="1">
                <a:solidFill>
                  <a:schemeClr val="tx1"/>
                </a:solidFill>
                <a:latin typeface="Comic Sans MS" panose="030F0702030302020204" pitchFamily="66" charset="0"/>
                <a:ea typeface="宋体" panose="02010600030101010101" pitchFamily="2" charset="-122"/>
              </a:defRPr>
            </a:lvl3pPr>
            <a:lvl4pPr marL="1600200" indent="-228600">
              <a:defRPr i="1">
                <a:solidFill>
                  <a:schemeClr val="tx1"/>
                </a:solidFill>
                <a:latin typeface="Comic Sans MS" panose="030F0702030302020204" pitchFamily="66" charset="0"/>
                <a:ea typeface="宋体" panose="02010600030101010101" pitchFamily="2" charset="-122"/>
              </a:defRPr>
            </a:lvl4pPr>
            <a:lvl5pPr marL="2057400" indent="-228600">
              <a:defRPr i="1">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i="1">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i="1">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i="1">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i="1">
                <a:solidFill>
                  <a:schemeClr val="tx1"/>
                </a:solidFill>
                <a:latin typeface="Comic Sans MS" panose="030F0702030302020204" pitchFamily="66" charset="0"/>
                <a:ea typeface="宋体" panose="02010600030101010101" pitchFamily="2" charset="-122"/>
              </a:defRPr>
            </a:lvl9pPr>
          </a:lstStyle>
          <a:p>
            <a:pPr algn="ctr" eaLnBrk="1" hangingPunct="1"/>
            <a:r>
              <a:rPr lang="en-US" altLang="zh-CN" b="1">
                <a:solidFill>
                  <a:srgbClr val="000000"/>
                </a:solidFill>
                <a:latin typeface="Times New Roman" panose="02020603050405020304" pitchFamily="18" charset="0"/>
              </a:rPr>
              <a:t>UDDI Business Registry</a:t>
            </a:r>
          </a:p>
        </p:txBody>
      </p:sp>
      <p:grpSp>
        <p:nvGrpSpPr>
          <p:cNvPr id="2" name="Group 10">
            <a:extLst>
              <a:ext uri="{FF2B5EF4-FFF2-40B4-BE49-F238E27FC236}">
                <a16:creationId xmlns:a16="http://schemas.microsoft.com/office/drawing/2014/main" id="{A4112F4B-98BC-4904-B192-F67F657CB3DA}"/>
              </a:ext>
            </a:extLst>
          </p:cNvPr>
          <p:cNvGrpSpPr>
            <a:grpSpLocks/>
          </p:cNvGrpSpPr>
          <p:nvPr/>
        </p:nvGrpSpPr>
        <p:grpSpPr bwMode="auto">
          <a:xfrm>
            <a:off x="5141913" y="2174875"/>
            <a:ext cx="381000" cy="457200"/>
            <a:chOff x="960" y="3168"/>
            <a:chExt cx="240" cy="288"/>
          </a:xfrm>
          <a:solidFill>
            <a:srgbClr val="FFC000"/>
          </a:solidFill>
        </p:grpSpPr>
        <p:sp>
          <p:nvSpPr>
            <p:cNvPr id="70700" name="AutoShape 11">
              <a:extLst>
                <a:ext uri="{FF2B5EF4-FFF2-40B4-BE49-F238E27FC236}">
                  <a16:creationId xmlns:a16="http://schemas.microsoft.com/office/drawing/2014/main" id="{7D636665-D1E2-4727-8412-BF7BB3D998D1}"/>
                </a:ext>
              </a:extLst>
            </p:cNvPr>
            <p:cNvSpPr>
              <a:spLocks noChangeArrowheads="1"/>
            </p:cNvSpPr>
            <p:nvPr/>
          </p:nvSpPr>
          <p:spPr bwMode="auto">
            <a:xfrm>
              <a:off x="960" y="3168"/>
              <a:ext cx="240" cy="288"/>
            </a:xfrm>
            <a:prstGeom prst="foldedCorner">
              <a:avLst>
                <a:gd name="adj" fmla="val 24583"/>
              </a:avLst>
            </a:prstGeom>
            <a:grpFill/>
            <a:ln w="9525">
              <a:solidFill>
                <a:schemeClr val="bg1"/>
              </a:solidFill>
              <a:round/>
              <a:headEnd/>
              <a:tailEnd type="none" w="lg" len="lg"/>
            </a:ln>
          </p:spPr>
          <p:txBody>
            <a:bodyPr wrap="none" anchor="ctr"/>
            <a:lstStyle/>
            <a:p>
              <a:pPr eaLnBrk="1" hangingPunct="1">
                <a:defRPr/>
              </a:pPr>
              <a:endParaRPr lang="zh-CN" altLang="en-US">
                <a:solidFill>
                  <a:srgbClr val="000000"/>
                </a:solidFill>
              </a:endParaRPr>
            </a:p>
          </p:txBody>
        </p:sp>
        <p:sp>
          <p:nvSpPr>
            <p:cNvPr id="70701" name="Line 12">
              <a:extLst>
                <a:ext uri="{FF2B5EF4-FFF2-40B4-BE49-F238E27FC236}">
                  <a16:creationId xmlns:a16="http://schemas.microsoft.com/office/drawing/2014/main" id="{A526C1F9-3E36-4680-8E92-3A8EDD1D0DBE}"/>
                </a:ext>
              </a:extLst>
            </p:cNvPr>
            <p:cNvSpPr>
              <a:spLocks noChangeShapeType="1"/>
            </p:cNvSpPr>
            <p:nvPr/>
          </p:nvSpPr>
          <p:spPr bwMode="auto">
            <a:xfrm>
              <a:off x="1008" y="3264"/>
              <a:ext cx="96" cy="0"/>
            </a:xfrm>
            <a:prstGeom prst="line">
              <a:avLst/>
            </a:prstGeom>
            <a:grpFill/>
            <a:ln w="38100">
              <a:solidFill>
                <a:schemeClr val="bg1"/>
              </a:solidFill>
              <a:round/>
              <a:headEnd/>
              <a:tailEnd type="none" w="lg" len="lg"/>
            </a:ln>
          </p:spPr>
          <p:txBody>
            <a:bodyPr wrap="none"/>
            <a:lstStyle/>
            <a:p>
              <a:pPr eaLnBrk="1" hangingPunct="1">
                <a:defRPr/>
              </a:pPr>
              <a:endParaRPr lang="zh-CN" altLang="en-US"/>
            </a:p>
          </p:txBody>
        </p:sp>
        <p:sp>
          <p:nvSpPr>
            <p:cNvPr id="70702" name="Line 13">
              <a:extLst>
                <a:ext uri="{FF2B5EF4-FFF2-40B4-BE49-F238E27FC236}">
                  <a16:creationId xmlns:a16="http://schemas.microsoft.com/office/drawing/2014/main" id="{D0C92A3A-FB18-4DC7-9432-88DC9941A135}"/>
                </a:ext>
              </a:extLst>
            </p:cNvPr>
            <p:cNvSpPr>
              <a:spLocks noChangeShapeType="1"/>
            </p:cNvSpPr>
            <p:nvPr/>
          </p:nvSpPr>
          <p:spPr bwMode="auto">
            <a:xfrm>
              <a:off x="1008" y="3312"/>
              <a:ext cx="96" cy="0"/>
            </a:xfrm>
            <a:prstGeom prst="line">
              <a:avLst/>
            </a:prstGeom>
            <a:grpFill/>
            <a:ln w="38100">
              <a:solidFill>
                <a:schemeClr val="bg1"/>
              </a:solidFill>
              <a:round/>
              <a:headEnd/>
              <a:tailEnd type="none" w="lg" len="lg"/>
            </a:ln>
          </p:spPr>
          <p:txBody>
            <a:bodyPr wrap="none"/>
            <a:lstStyle/>
            <a:p>
              <a:pPr eaLnBrk="1" hangingPunct="1">
                <a:defRPr/>
              </a:pPr>
              <a:endParaRPr lang="zh-CN" altLang="en-US"/>
            </a:p>
          </p:txBody>
        </p:sp>
        <p:sp>
          <p:nvSpPr>
            <p:cNvPr id="70703" name="Line 14">
              <a:extLst>
                <a:ext uri="{FF2B5EF4-FFF2-40B4-BE49-F238E27FC236}">
                  <a16:creationId xmlns:a16="http://schemas.microsoft.com/office/drawing/2014/main" id="{624CA2A7-A331-4D51-A498-7C1B18A442DB}"/>
                </a:ext>
              </a:extLst>
            </p:cNvPr>
            <p:cNvSpPr>
              <a:spLocks noChangeShapeType="1"/>
            </p:cNvSpPr>
            <p:nvPr/>
          </p:nvSpPr>
          <p:spPr bwMode="auto">
            <a:xfrm>
              <a:off x="1008" y="3360"/>
              <a:ext cx="96" cy="0"/>
            </a:xfrm>
            <a:prstGeom prst="line">
              <a:avLst/>
            </a:prstGeom>
            <a:grpFill/>
            <a:ln w="38100">
              <a:solidFill>
                <a:schemeClr val="bg1"/>
              </a:solidFill>
              <a:round/>
              <a:headEnd/>
              <a:tailEnd type="none" w="lg" len="lg"/>
            </a:ln>
          </p:spPr>
          <p:txBody>
            <a:bodyPr wrap="none"/>
            <a:lstStyle/>
            <a:p>
              <a:pPr eaLnBrk="1" hangingPunct="1">
                <a:defRPr/>
              </a:pPr>
              <a:endParaRPr lang="zh-CN" altLang="en-US"/>
            </a:p>
          </p:txBody>
        </p:sp>
      </p:grpSp>
      <p:grpSp>
        <p:nvGrpSpPr>
          <p:cNvPr id="3" name="Group 15">
            <a:extLst>
              <a:ext uri="{FF2B5EF4-FFF2-40B4-BE49-F238E27FC236}">
                <a16:creationId xmlns:a16="http://schemas.microsoft.com/office/drawing/2014/main" id="{3144BAE9-EC1C-4E80-B798-AAFF2314A753}"/>
              </a:ext>
            </a:extLst>
          </p:cNvPr>
          <p:cNvGrpSpPr>
            <a:grpSpLocks/>
          </p:cNvGrpSpPr>
          <p:nvPr/>
        </p:nvGrpSpPr>
        <p:grpSpPr bwMode="auto">
          <a:xfrm>
            <a:off x="4989513" y="2403475"/>
            <a:ext cx="381000" cy="457200"/>
            <a:chOff x="960" y="3168"/>
            <a:chExt cx="240" cy="288"/>
          </a:xfrm>
          <a:solidFill>
            <a:srgbClr val="FFC000"/>
          </a:solidFill>
        </p:grpSpPr>
        <p:sp>
          <p:nvSpPr>
            <p:cNvPr id="70696" name="AutoShape 16">
              <a:extLst>
                <a:ext uri="{FF2B5EF4-FFF2-40B4-BE49-F238E27FC236}">
                  <a16:creationId xmlns:a16="http://schemas.microsoft.com/office/drawing/2014/main" id="{E1CA720C-8D95-461C-8FBA-0A09E86E495D}"/>
                </a:ext>
              </a:extLst>
            </p:cNvPr>
            <p:cNvSpPr>
              <a:spLocks noChangeArrowheads="1"/>
            </p:cNvSpPr>
            <p:nvPr/>
          </p:nvSpPr>
          <p:spPr bwMode="auto">
            <a:xfrm>
              <a:off x="960" y="3168"/>
              <a:ext cx="240" cy="288"/>
            </a:xfrm>
            <a:prstGeom prst="foldedCorner">
              <a:avLst>
                <a:gd name="adj" fmla="val 24583"/>
              </a:avLst>
            </a:prstGeom>
            <a:grpFill/>
            <a:ln w="9525">
              <a:solidFill>
                <a:schemeClr val="bg1"/>
              </a:solidFill>
              <a:round/>
              <a:headEnd/>
              <a:tailEnd type="none" w="lg" len="lg"/>
            </a:ln>
          </p:spPr>
          <p:txBody>
            <a:bodyPr wrap="none" anchor="ctr"/>
            <a:lstStyle/>
            <a:p>
              <a:pPr eaLnBrk="1" hangingPunct="1">
                <a:defRPr/>
              </a:pPr>
              <a:endParaRPr lang="zh-CN" altLang="en-US">
                <a:solidFill>
                  <a:srgbClr val="000000"/>
                </a:solidFill>
              </a:endParaRPr>
            </a:p>
          </p:txBody>
        </p:sp>
        <p:sp>
          <p:nvSpPr>
            <p:cNvPr id="70697" name="Line 17">
              <a:extLst>
                <a:ext uri="{FF2B5EF4-FFF2-40B4-BE49-F238E27FC236}">
                  <a16:creationId xmlns:a16="http://schemas.microsoft.com/office/drawing/2014/main" id="{215C7D1C-4F80-4125-8D6E-38491EA4CFC3}"/>
                </a:ext>
              </a:extLst>
            </p:cNvPr>
            <p:cNvSpPr>
              <a:spLocks noChangeShapeType="1"/>
            </p:cNvSpPr>
            <p:nvPr/>
          </p:nvSpPr>
          <p:spPr bwMode="auto">
            <a:xfrm>
              <a:off x="1008" y="3264"/>
              <a:ext cx="96" cy="0"/>
            </a:xfrm>
            <a:prstGeom prst="line">
              <a:avLst/>
            </a:prstGeom>
            <a:grpFill/>
            <a:ln w="38100">
              <a:solidFill>
                <a:schemeClr val="bg1"/>
              </a:solidFill>
              <a:round/>
              <a:headEnd/>
              <a:tailEnd type="none" w="lg" len="lg"/>
            </a:ln>
          </p:spPr>
          <p:txBody>
            <a:bodyPr wrap="none"/>
            <a:lstStyle/>
            <a:p>
              <a:pPr eaLnBrk="1" hangingPunct="1">
                <a:defRPr/>
              </a:pPr>
              <a:endParaRPr lang="zh-CN" altLang="en-US"/>
            </a:p>
          </p:txBody>
        </p:sp>
        <p:sp>
          <p:nvSpPr>
            <p:cNvPr id="70698" name="Line 18">
              <a:extLst>
                <a:ext uri="{FF2B5EF4-FFF2-40B4-BE49-F238E27FC236}">
                  <a16:creationId xmlns:a16="http://schemas.microsoft.com/office/drawing/2014/main" id="{987B147A-BDF3-47E7-B158-22BB9812D4D5}"/>
                </a:ext>
              </a:extLst>
            </p:cNvPr>
            <p:cNvSpPr>
              <a:spLocks noChangeShapeType="1"/>
            </p:cNvSpPr>
            <p:nvPr/>
          </p:nvSpPr>
          <p:spPr bwMode="auto">
            <a:xfrm>
              <a:off x="1008" y="3312"/>
              <a:ext cx="96" cy="0"/>
            </a:xfrm>
            <a:prstGeom prst="line">
              <a:avLst/>
            </a:prstGeom>
            <a:grpFill/>
            <a:ln w="38100">
              <a:solidFill>
                <a:schemeClr val="bg1"/>
              </a:solidFill>
              <a:round/>
              <a:headEnd/>
              <a:tailEnd type="none" w="lg" len="lg"/>
            </a:ln>
          </p:spPr>
          <p:txBody>
            <a:bodyPr wrap="none"/>
            <a:lstStyle/>
            <a:p>
              <a:pPr eaLnBrk="1" hangingPunct="1">
                <a:defRPr/>
              </a:pPr>
              <a:endParaRPr lang="zh-CN" altLang="en-US"/>
            </a:p>
          </p:txBody>
        </p:sp>
        <p:sp>
          <p:nvSpPr>
            <p:cNvPr id="70699" name="Line 19">
              <a:extLst>
                <a:ext uri="{FF2B5EF4-FFF2-40B4-BE49-F238E27FC236}">
                  <a16:creationId xmlns:a16="http://schemas.microsoft.com/office/drawing/2014/main" id="{0D9A6DA8-5D26-437A-B800-F8C8BD8ECAF1}"/>
                </a:ext>
              </a:extLst>
            </p:cNvPr>
            <p:cNvSpPr>
              <a:spLocks noChangeShapeType="1"/>
            </p:cNvSpPr>
            <p:nvPr/>
          </p:nvSpPr>
          <p:spPr bwMode="auto">
            <a:xfrm>
              <a:off x="1008" y="3360"/>
              <a:ext cx="96" cy="0"/>
            </a:xfrm>
            <a:prstGeom prst="line">
              <a:avLst/>
            </a:prstGeom>
            <a:grpFill/>
            <a:ln w="38100">
              <a:solidFill>
                <a:schemeClr val="bg1"/>
              </a:solidFill>
              <a:round/>
              <a:headEnd/>
              <a:tailEnd type="none" w="lg" len="lg"/>
            </a:ln>
          </p:spPr>
          <p:txBody>
            <a:bodyPr wrap="none"/>
            <a:lstStyle/>
            <a:p>
              <a:pPr eaLnBrk="1" hangingPunct="1">
                <a:defRPr/>
              </a:pPr>
              <a:endParaRPr lang="zh-CN" altLang="en-US"/>
            </a:p>
          </p:txBody>
        </p:sp>
      </p:grpSp>
      <p:grpSp>
        <p:nvGrpSpPr>
          <p:cNvPr id="5" name="Group 20">
            <a:extLst>
              <a:ext uri="{FF2B5EF4-FFF2-40B4-BE49-F238E27FC236}">
                <a16:creationId xmlns:a16="http://schemas.microsoft.com/office/drawing/2014/main" id="{FB99461D-CC73-43F3-AA0B-3CCE07BCAB1C}"/>
              </a:ext>
            </a:extLst>
          </p:cNvPr>
          <p:cNvGrpSpPr>
            <a:grpSpLocks/>
          </p:cNvGrpSpPr>
          <p:nvPr/>
        </p:nvGrpSpPr>
        <p:grpSpPr bwMode="auto">
          <a:xfrm>
            <a:off x="5751513" y="2251075"/>
            <a:ext cx="381000" cy="457200"/>
            <a:chOff x="960" y="3168"/>
            <a:chExt cx="240" cy="288"/>
          </a:xfrm>
          <a:solidFill>
            <a:srgbClr val="FFC000"/>
          </a:solidFill>
        </p:grpSpPr>
        <p:sp>
          <p:nvSpPr>
            <p:cNvPr id="70692" name="AutoShape 21">
              <a:extLst>
                <a:ext uri="{FF2B5EF4-FFF2-40B4-BE49-F238E27FC236}">
                  <a16:creationId xmlns:a16="http://schemas.microsoft.com/office/drawing/2014/main" id="{71934EEC-F5B6-41CF-BDE6-91496A70A3C0}"/>
                </a:ext>
              </a:extLst>
            </p:cNvPr>
            <p:cNvSpPr>
              <a:spLocks noChangeArrowheads="1"/>
            </p:cNvSpPr>
            <p:nvPr/>
          </p:nvSpPr>
          <p:spPr bwMode="auto">
            <a:xfrm>
              <a:off x="960" y="3168"/>
              <a:ext cx="240" cy="288"/>
            </a:xfrm>
            <a:prstGeom prst="foldedCorner">
              <a:avLst>
                <a:gd name="adj" fmla="val 24583"/>
              </a:avLst>
            </a:prstGeom>
            <a:grpFill/>
            <a:ln w="9525">
              <a:solidFill>
                <a:schemeClr val="bg1"/>
              </a:solidFill>
              <a:round/>
              <a:headEnd/>
              <a:tailEnd type="none" w="lg" len="lg"/>
            </a:ln>
          </p:spPr>
          <p:txBody>
            <a:bodyPr wrap="none" anchor="ctr"/>
            <a:lstStyle/>
            <a:p>
              <a:pPr eaLnBrk="1" hangingPunct="1">
                <a:defRPr/>
              </a:pPr>
              <a:endParaRPr lang="zh-CN" altLang="en-US">
                <a:solidFill>
                  <a:srgbClr val="000000"/>
                </a:solidFill>
              </a:endParaRPr>
            </a:p>
          </p:txBody>
        </p:sp>
        <p:sp>
          <p:nvSpPr>
            <p:cNvPr id="70693" name="Line 22">
              <a:extLst>
                <a:ext uri="{FF2B5EF4-FFF2-40B4-BE49-F238E27FC236}">
                  <a16:creationId xmlns:a16="http://schemas.microsoft.com/office/drawing/2014/main" id="{00F91996-D58D-4127-90D4-1858E0805446}"/>
                </a:ext>
              </a:extLst>
            </p:cNvPr>
            <p:cNvSpPr>
              <a:spLocks noChangeShapeType="1"/>
            </p:cNvSpPr>
            <p:nvPr/>
          </p:nvSpPr>
          <p:spPr bwMode="auto">
            <a:xfrm>
              <a:off x="1008" y="3264"/>
              <a:ext cx="96" cy="0"/>
            </a:xfrm>
            <a:prstGeom prst="line">
              <a:avLst/>
            </a:prstGeom>
            <a:grpFill/>
            <a:ln w="38100">
              <a:solidFill>
                <a:schemeClr val="bg1"/>
              </a:solidFill>
              <a:round/>
              <a:headEnd/>
              <a:tailEnd type="none" w="lg" len="lg"/>
            </a:ln>
          </p:spPr>
          <p:txBody>
            <a:bodyPr wrap="none"/>
            <a:lstStyle/>
            <a:p>
              <a:pPr eaLnBrk="1" hangingPunct="1">
                <a:defRPr/>
              </a:pPr>
              <a:endParaRPr lang="zh-CN" altLang="en-US"/>
            </a:p>
          </p:txBody>
        </p:sp>
        <p:sp>
          <p:nvSpPr>
            <p:cNvPr id="70694" name="Line 23">
              <a:extLst>
                <a:ext uri="{FF2B5EF4-FFF2-40B4-BE49-F238E27FC236}">
                  <a16:creationId xmlns:a16="http://schemas.microsoft.com/office/drawing/2014/main" id="{4F2A46E1-90DD-4336-9DA4-680F36912326}"/>
                </a:ext>
              </a:extLst>
            </p:cNvPr>
            <p:cNvSpPr>
              <a:spLocks noChangeShapeType="1"/>
            </p:cNvSpPr>
            <p:nvPr/>
          </p:nvSpPr>
          <p:spPr bwMode="auto">
            <a:xfrm>
              <a:off x="1008" y="3312"/>
              <a:ext cx="96" cy="0"/>
            </a:xfrm>
            <a:prstGeom prst="line">
              <a:avLst/>
            </a:prstGeom>
            <a:grpFill/>
            <a:ln w="38100">
              <a:solidFill>
                <a:schemeClr val="bg1"/>
              </a:solidFill>
              <a:round/>
              <a:headEnd/>
              <a:tailEnd type="none" w="lg" len="lg"/>
            </a:ln>
          </p:spPr>
          <p:txBody>
            <a:bodyPr wrap="none"/>
            <a:lstStyle/>
            <a:p>
              <a:pPr eaLnBrk="1" hangingPunct="1">
                <a:defRPr/>
              </a:pPr>
              <a:endParaRPr lang="zh-CN" altLang="en-US"/>
            </a:p>
          </p:txBody>
        </p:sp>
        <p:sp>
          <p:nvSpPr>
            <p:cNvPr id="70695" name="Line 24">
              <a:extLst>
                <a:ext uri="{FF2B5EF4-FFF2-40B4-BE49-F238E27FC236}">
                  <a16:creationId xmlns:a16="http://schemas.microsoft.com/office/drawing/2014/main" id="{277E156F-BA3A-4C43-B553-3F006B9FF6AF}"/>
                </a:ext>
              </a:extLst>
            </p:cNvPr>
            <p:cNvSpPr>
              <a:spLocks noChangeShapeType="1"/>
            </p:cNvSpPr>
            <p:nvPr/>
          </p:nvSpPr>
          <p:spPr bwMode="auto">
            <a:xfrm>
              <a:off x="1008" y="3360"/>
              <a:ext cx="96" cy="0"/>
            </a:xfrm>
            <a:prstGeom prst="line">
              <a:avLst/>
            </a:prstGeom>
            <a:grpFill/>
            <a:ln w="38100">
              <a:solidFill>
                <a:schemeClr val="bg1"/>
              </a:solidFill>
              <a:round/>
              <a:headEnd/>
              <a:tailEnd type="none" w="lg" len="lg"/>
            </a:ln>
          </p:spPr>
          <p:txBody>
            <a:bodyPr wrap="none"/>
            <a:lstStyle/>
            <a:p>
              <a:pPr eaLnBrk="1" hangingPunct="1">
                <a:defRPr/>
              </a:pPr>
              <a:endParaRPr lang="zh-CN" altLang="en-US"/>
            </a:p>
          </p:txBody>
        </p:sp>
      </p:grpSp>
      <p:grpSp>
        <p:nvGrpSpPr>
          <p:cNvPr id="6" name="Group 25">
            <a:extLst>
              <a:ext uri="{FF2B5EF4-FFF2-40B4-BE49-F238E27FC236}">
                <a16:creationId xmlns:a16="http://schemas.microsoft.com/office/drawing/2014/main" id="{B0528CE9-5802-4DEA-B39A-ED296F747C54}"/>
              </a:ext>
            </a:extLst>
          </p:cNvPr>
          <p:cNvGrpSpPr>
            <a:grpSpLocks/>
          </p:cNvGrpSpPr>
          <p:nvPr/>
        </p:nvGrpSpPr>
        <p:grpSpPr bwMode="auto">
          <a:xfrm>
            <a:off x="6665913" y="2251075"/>
            <a:ext cx="381000" cy="457200"/>
            <a:chOff x="960" y="3168"/>
            <a:chExt cx="240" cy="288"/>
          </a:xfrm>
          <a:solidFill>
            <a:srgbClr val="FFC000"/>
          </a:solidFill>
        </p:grpSpPr>
        <p:sp>
          <p:nvSpPr>
            <p:cNvPr id="70688" name="AutoShape 26">
              <a:extLst>
                <a:ext uri="{FF2B5EF4-FFF2-40B4-BE49-F238E27FC236}">
                  <a16:creationId xmlns:a16="http://schemas.microsoft.com/office/drawing/2014/main" id="{38F8DAAA-5B4E-43D4-B195-CF9C7CB96500}"/>
                </a:ext>
              </a:extLst>
            </p:cNvPr>
            <p:cNvSpPr>
              <a:spLocks noChangeArrowheads="1"/>
            </p:cNvSpPr>
            <p:nvPr/>
          </p:nvSpPr>
          <p:spPr bwMode="auto">
            <a:xfrm>
              <a:off x="960" y="3168"/>
              <a:ext cx="240" cy="288"/>
            </a:xfrm>
            <a:prstGeom prst="foldedCorner">
              <a:avLst>
                <a:gd name="adj" fmla="val 24583"/>
              </a:avLst>
            </a:prstGeom>
            <a:grpFill/>
            <a:ln w="9525">
              <a:solidFill>
                <a:schemeClr val="bg1"/>
              </a:solidFill>
              <a:round/>
              <a:headEnd/>
              <a:tailEnd type="none" w="lg" len="lg"/>
            </a:ln>
          </p:spPr>
          <p:txBody>
            <a:bodyPr wrap="none" anchor="ctr"/>
            <a:lstStyle/>
            <a:p>
              <a:pPr eaLnBrk="1" hangingPunct="1">
                <a:defRPr/>
              </a:pPr>
              <a:endParaRPr lang="zh-CN" altLang="en-US">
                <a:solidFill>
                  <a:srgbClr val="000000"/>
                </a:solidFill>
              </a:endParaRPr>
            </a:p>
          </p:txBody>
        </p:sp>
        <p:sp>
          <p:nvSpPr>
            <p:cNvPr id="70689" name="Line 27">
              <a:extLst>
                <a:ext uri="{FF2B5EF4-FFF2-40B4-BE49-F238E27FC236}">
                  <a16:creationId xmlns:a16="http://schemas.microsoft.com/office/drawing/2014/main" id="{76ACCDBF-6913-47E0-8DC1-BC837A0A96B2}"/>
                </a:ext>
              </a:extLst>
            </p:cNvPr>
            <p:cNvSpPr>
              <a:spLocks noChangeShapeType="1"/>
            </p:cNvSpPr>
            <p:nvPr/>
          </p:nvSpPr>
          <p:spPr bwMode="auto">
            <a:xfrm>
              <a:off x="1008" y="3264"/>
              <a:ext cx="96" cy="0"/>
            </a:xfrm>
            <a:prstGeom prst="line">
              <a:avLst/>
            </a:prstGeom>
            <a:grpFill/>
            <a:ln w="38100">
              <a:solidFill>
                <a:schemeClr val="bg1"/>
              </a:solidFill>
              <a:round/>
              <a:headEnd/>
              <a:tailEnd type="none" w="lg" len="lg"/>
            </a:ln>
          </p:spPr>
          <p:txBody>
            <a:bodyPr wrap="none"/>
            <a:lstStyle/>
            <a:p>
              <a:pPr eaLnBrk="1" hangingPunct="1">
                <a:defRPr/>
              </a:pPr>
              <a:endParaRPr lang="zh-CN" altLang="en-US"/>
            </a:p>
          </p:txBody>
        </p:sp>
        <p:sp>
          <p:nvSpPr>
            <p:cNvPr id="70690" name="Line 28">
              <a:extLst>
                <a:ext uri="{FF2B5EF4-FFF2-40B4-BE49-F238E27FC236}">
                  <a16:creationId xmlns:a16="http://schemas.microsoft.com/office/drawing/2014/main" id="{2D5CB57B-0FB6-44BF-8300-6AE49ADD83DE}"/>
                </a:ext>
              </a:extLst>
            </p:cNvPr>
            <p:cNvSpPr>
              <a:spLocks noChangeShapeType="1"/>
            </p:cNvSpPr>
            <p:nvPr/>
          </p:nvSpPr>
          <p:spPr bwMode="auto">
            <a:xfrm>
              <a:off x="1008" y="3312"/>
              <a:ext cx="96" cy="0"/>
            </a:xfrm>
            <a:prstGeom prst="line">
              <a:avLst/>
            </a:prstGeom>
            <a:grpFill/>
            <a:ln w="38100">
              <a:solidFill>
                <a:schemeClr val="bg1"/>
              </a:solidFill>
              <a:round/>
              <a:headEnd/>
              <a:tailEnd type="none" w="lg" len="lg"/>
            </a:ln>
          </p:spPr>
          <p:txBody>
            <a:bodyPr wrap="none"/>
            <a:lstStyle/>
            <a:p>
              <a:pPr eaLnBrk="1" hangingPunct="1">
                <a:defRPr/>
              </a:pPr>
              <a:endParaRPr lang="zh-CN" altLang="en-US"/>
            </a:p>
          </p:txBody>
        </p:sp>
        <p:sp>
          <p:nvSpPr>
            <p:cNvPr id="70691" name="Line 29">
              <a:extLst>
                <a:ext uri="{FF2B5EF4-FFF2-40B4-BE49-F238E27FC236}">
                  <a16:creationId xmlns:a16="http://schemas.microsoft.com/office/drawing/2014/main" id="{B0A00ECF-BC2E-4562-9C96-8ECE650AB644}"/>
                </a:ext>
              </a:extLst>
            </p:cNvPr>
            <p:cNvSpPr>
              <a:spLocks noChangeShapeType="1"/>
            </p:cNvSpPr>
            <p:nvPr/>
          </p:nvSpPr>
          <p:spPr bwMode="auto">
            <a:xfrm>
              <a:off x="1008" y="3360"/>
              <a:ext cx="96" cy="0"/>
            </a:xfrm>
            <a:prstGeom prst="line">
              <a:avLst/>
            </a:prstGeom>
            <a:grpFill/>
            <a:ln w="38100">
              <a:solidFill>
                <a:schemeClr val="bg1"/>
              </a:solidFill>
              <a:round/>
              <a:headEnd/>
              <a:tailEnd type="none" w="lg" len="lg"/>
            </a:ln>
          </p:spPr>
          <p:txBody>
            <a:bodyPr wrap="none"/>
            <a:lstStyle/>
            <a:p>
              <a:pPr eaLnBrk="1" hangingPunct="1">
                <a:defRPr/>
              </a:pPr>
              <a:endParaRPr lang="zh-CN" altLang="en-US"/>
            </a:p>
          </p:txBody>
        </p:sp>
      </p:grpSp>
      <p:grpSp>
        <p:nvGrpSpPr>
          <p:cNvPr id="7" name="Group 30">
            <a:extLst>
              <a:ext uri="{FF2B5EF4-FFF2-40B4-BE49-F238E27FC236}">
                <a16:creationId xmlns:a16="http://schemas.microsoft.com/office/drawing/2014/main" id="{D72072CC-4B62-44AA-9B99-078CE1A1C4ED}"/>
              </a:ext>
            </a:extLst>
          </p:cNvPr>
          <p:cNvGrpSpPr>
            <a:grpSpLocks/>
          </p:cNvGrpSpPr>
          <p:nvPr/>
        </p:nvGrpSpPr>
        <p:grpSpPr bwMode="auto">
          <a:xfrm>
            <a:off x="6818313" y="2403475"/>
            <a:ext cx="381000" cy="457200"/>
            <a:chOff x="960" y="3168"/>
            <a:chExt cx="240" cy="288"/>
          </a:xfrm>
          <a:solidFill>
            <a:srgbClr val="FFC000"/>
          </a:solidFill>
        </p:grpSpPr>
        <p:sp>
          <p:nvSpPr>
            <p:cNvPr id="70684" name="AutoShape 31">
              <a:extLst>
                <a:ext uri="{FF2B5EF4-FFF2-40B4-BE49-F238E27FC236}">
                  <a16:creationId xmlns:a16="http://schemas.microsoft.com/office/drawing/2014/main" id="{E9C44A9A-9696-40E6-8359-396910C200CD}"/>
                </a:ext>
              </a:extLst>
            </p:cNvPr>
            <p:cNvSpPr>
              <a:spLocks noChangeArrowheads="1"/>
            </p:cNvSpPr>
            <p:nvPr/>
          </p:nvSpPr>
          <p:spPr bwMode="auto">
            <a:xfrm>
              <a:off x="960" y="3168"/>
              <a:ext cx="240" cy="288"/>
            </a:xfrm>
            <a:prstGeom prst="foldedCorner">
              <a:avLst>
                <a:gd name="adj" fmla="val 24583"/>
              </a:avLst>
            </a:prstGeom>
            <a:grpFill/>
            <a:ln w="9525">
              <a:solidFill>
                <a:schemeClr val="bg1"/>
              </a:solidFill>
              <a:round/>
              <a:headEnd/>
              <a:tailEnd type="none" w="lg" len="lg"/>
            </a:ln>
          </p:spPr>
          <p:txBody>
            <a:bodyPr wrap="none" anchor="ctr"/>
            <a:lstStyle/>
            <a:p>
              <a:pPr eaLnBrk="1" hangingPunct="1">
                <a:defRPr/>
              </a:pPr>
              <a:endParaRPr lang="zh-CN" altLang="en-US">
                <a:solidFill>
                  <a:srgbClr val="000000"/>
                </a:solidFill>
              </a:endParaRPr>
            </a:p>
          </p:txBody>
        </p:sp>
        <p:sp>
          <p:nvSpPr>
            <p:cNvPr id="70685" name="Line 32">
              <a:extLst>
                <a:ext uri="{FF2B5EF4-FFF2-40B4-BE49-F238E27FC236}">
                  <a16:creationId xmlns:a16="http://schemas.microsoft.com/office/drawing/2014/main" id="{EA60E64E-7AAB-4FB5-950C-8491EAD0A7A2}"/>
                </a:ext>
              </a:extLst>
            </p:cNvPr>
            <p:cNvSpPr>
              <a:spLocks noChangeShapeType="1"/>
            </p:cNvSpPr>
            <p:nvPr/>
          </p:nvSpPr>
          <p:spPr bwMode="auto">
            <a:xfrm>
              <a:off x="1008" y="3264"/>
              <a:ext cx="96" cy="0"/>
            </a:xfrm>
            <a:prstGeom prst="line">
              <a:avLst/>
            </a:prstGeom>
            <a:grpFill/>
            <a:ln w="38100">
              <a:solidFill>
                <a:schemeClr val="bg1"/>
              </a:solidFill>
              <a:round/>
              <a:headEnd/>
              <a:tailEnd type="none" w="lg" len="lg"/>
            </a:ln>
          </p:spPr>
          <p:txBody>
            <a:bodyPr wrap="none"/>
            <a:lstStyle/>
            <a:p>
              <a:pPr eaLnBrk="1" hangingPunct="1">
                <a:defRPr/>
              </a:pPr>
              <a:endParaRPr lang="zh-CN" altLang="en-US"/>
            </a:p>
          </p:txBody>
        </p:sp>
        <p:sp>
          <p:nvSpPr>
            <p:cNvPr id="70686" name="Line 33">
              <a:extLst>
                <a:ext uri="{FF2B5EF4-FFF2-40B4-BE49-F238E27FC236}">
                  <a16:creationId xmlns:a16="http://schemas.microsoft.com/office/drawing/2014/main" id="{D293C431-DFAC-47D2-BDEE-70182E432AFB}"/>
                </a:ext>
              </a:extLst>
            </p:cNvPr>
            <p:cNvSpPr>
              <a:spLocks noChangeShapeType="1"/>
            </p:cNvSpPr>
            <p:nvPr/>
          </p:nvSpPr>
          <p:spPr bwMode="auto">
            <a:xfrm>
              <a:off x="1008" y="3312"/>
              <a:ext cx="96" cy="0"/>
            </a:xfrm>
            <a:prstGeom prst="line">
              <a:avLst/>
            </a:prstGeom>
            <a:grpFill/>
            <a:ln w="38100">
              <a:solidFill>
                <a:schemeClr val="bg1"/>
              </a:solidFill>
              <a:round/>
              <a:headEnd/>
              <a:tailEnd type="none" w="lg" len="lg"/>
            </a:ln>
          </p:spPr>
          <p:txBody>
            <a:bodyPr wrap="none"/>
            <a:lstStyle/>
            <a:p>
              <a:pPr eaLnBrk="1" hangingPunct="1">
                <a:defRPr/>
              </a:pPr>
              <a:endParaRPr lang="zh-CN" altLang="en-US"/>
            </a:p>
          </p:txBody>
        </p:sp>
        <p:sp>
          <p:nvSpPr>
            <p:cNvPr id="70687" name="Line 34">
              <a:extLst>
                <a:ext uri="{FF2B5EF4-FFF2-40B4-BE49-F238E27FC236}">
                  <a16:creationId xmlns:a16="http://schemas.microsoft.com/office/drawing/2014/main" id="{70B67E61-20DD-4E2B-8517-82314102E646}"/>
                </a:ext>
              </a:extLst>
            </p:cNvPr>
            <p:cNvSpPr>
              <a:spLocks noChangeShapeType="1"/>
            </p:cNvSpPr>
            <p:nvPr/>
          </p:nvSpPr>
          <p:spPr bwMode="auto">
            <a:xfrm>
              <a:off x="1008" y="3360"/>
              <a:ext cx="96" cy="0"/>
            </a:xfrm>
            <a:prstGeom prst="line">
              <a:avLst/>
            </a:prstGeom>
            <a:grpFill/>
            <a:ln w="38100">
              <a:solidFill>
                <a:schemeClr val="bg1"/>
              </a:solidFill>
              <a:round/>
              <a:headEnd/>
              <a:tailEnd type="none" w="lg" len="lg"/>
            </a:ln>
          </p:spPr>
          <p:txBody>
            <a:bodyPr wrap="none"/>
            <a:lstStyle/>
            <a:p>
              <a:pPr eaLnBrk="1" hangingPunct="1">
                <a:defRPr/>
              </a:pPr>
              <a:endParaRPr lang="zh-CN" altLang="en-US"/>
            </a:p>
          </p:txBody>
        </p:sp>
      </p:grpSp>
      <p:grpSp>
        <p:nvGrpSpPr>
          <p:cNvPr id="8" name="Group 35">
            <a:extLst>
              <a:ext uri="{FF2B5EF4-FFF2-40B4-BE49-F238E27FC236}">
                <a16:creationId xmlns:a16="http://schemas.microsoft.com/office/drawing/2014/main" id="{15392EAB-ABEA-4D77-A4A7-68FC51DA1E6F}"/>
              </a:ext>
            </a:extLst>
          </p:cNvPr>
          <p:cNvGrpSpPr>
            <a:grpSpLocks/>
          </p:cNvGrpSpPr>
          <p:nvPr/>
        </p:nvGrpSpPr>
        <p:grpSpPr bwMode="auto">
          <a:xfrm>
            <a:off x="7046913" y="2098675"/>
            <a:ext cx="381000" cy="457200"/>
            <a:chOff x="960" y="3168"/>
            <a:chExt cx="240" cy="288"/>
          </a:xfrm>
          <a:solidFill>
            <a:srgbClr val="FFC000"/>
          </a:solidFill>
        </p:grpSpPr>
        <p:sp>
          <p:nvSpPr>
            <p:cNvPr id="70680" name="AutoShape 36">
              <a:extLst>
                <a:ext uri="{FF2B5EF4-FFF2-40B4-BE49-F238E27FC236}">
                  <a16:creationId xmlns:a16="http://schemas.microsoft.com/office/drawing/2014/main" id="{F38BD55C-1D2B-411C-A83A-7398481AB227}"/>
                </a:ext>
              </a:extLst>
            </p:cNvPr>
            <p:cNvSpPr>
              <a:spLocks noChangeArrowheads="1"/>
            </p:cNvSpPr>
            <p:nvPr/>
          </p:nvSpPr>
          <p:spPr bwMode="auto">
            <a:xfrm>
              <a:off x="960" y="3168"/>
              <a:ext cx="240" cy="288"/>
            </a:xfrm>
            <a:prstGeom prst="foldedCorner">
              <a:avLst>
                <a:gd name="adj" fmla="val 24583"/>
              </a:avLst>
            </a:prstGeom>
            <a:grpFill/>
            <a:ln w="9525">
              <a:solidFill>
                <a:schemeClr val="bg1"/>
              </a:solidFill>
              <a:round/>
              <a:headEnd/>
              <a:tailEnd type="none" w="lg" len="lg"/>
            </a:ln>
          </p:spPr>
          <p:txBody>
            <a:bodyPr wrap="none" anchor="ctr"/>
            <a:lstStyle/>
            <a:p>
              <a:pPr eaLnBrk="1" hangingPunct="1">
                <a:defRPr/>
              </a:pPr>
              <a:endParaRPr lang="zh-CN" altLang="en-US">
                <a:solidFill>
                  <a:srgbClr val="000000"/>
                </a:solidFill>
              </a:endParaRPr>
            </a:p>
          </p:txBody>
        </p:sp>
        <p:sp>
          <p:nvSpPr>
            <p:cNvPr id="70681" name="Line 37">
              <a:extLst>
                <a:ext uri="{FF2B5EF4-FFF2-40B4-BE49-F238E27FC236}">
                  <a16:creationId xmlns:a16="http://schemas.microsoft.com/office/drawing/2014/main" id="{0E80B283-89C5-4D68-B683-5E56BC52E055}"/>
                </a:ext>
              </a:extLst>
            </p:cNvPr>
            <p:cNvSpPr>
              <a:spLocks noChangeShapeType="1"/>
            </p:cNvSpPr>
            <p:nvPr/>
          </p:nvSpPr>
          <p:spPr bwMode="auto">
            <a:xfrm>
              <a:off x="1008" y="3264"/>
              <a:ext cx="96" cy="0"/>
            </a:xfrm>
            <a:prstGeom prst="line">
              <a:avLst/>
            </a:prstGeom>
            <a:grpFill/>
            <a:ln w="38100">
              <a:solidFill>
                <a:schemeClr val="bg1"/>
              </a:solidFill>
              <a:round/>
              <a:headEnd/>
              <a:tailEnd type="none" w="lg" len="lg"/>
            </a:ln>
          </p:spPr>
          <p:txBody>
            <a:bodyPr wrap="none"/>
            <a:lstStyle/>
            <a:p>
              <a:pPr eaLnBrk="1" hangingPunct="1">
                <a:defRPr/>
              </a:pPr>
              <a:endParaRPr lang="zh-CN" altLang="en-US"/>
            </a:p>
          </p:txBody>
        </p:sp>
        <p:sp>
          <p:nvSpPr>
            <p:cNvPr id="70682" name="Line 38">
              <a:extLst>
                <a:ext uri="{FF2B5EF4-FFF2-40B4-BE49-F238E27FC236}">
                  <a16:creationId xmlns:a16="http://schemas.microsoft.com/office/drawing/2014/main" id="{1764CC19-5D37-4110-987C-08C737CEFDF9}"/>
                </a:ext>
              </a:extLst>
            </p:cNvPr>
            <p:cNvSpPr>
              <a:spLocks noChangeShapeType="1"/>
            </p:cNvSpPr>
            <p:nvPr/>
          </p:nvSpPr>
          <p:spPr bwMode="auto">
            <a:xfrm>
              <a:off x="1008" y="3312"/>
              <a:ext cx="96" cy="0"/>
            </a:xfrm>
            <a:prstGeom prst="line">
              <a:avLst/>
            </a:prstGeom>
            <a:grpFill/>
            <a:ln w="38100">
              <a:solidFill>
                <a:schemeClr val="bg1"/>
              </a:solidFill>
              <a:round/>
              <a:headEnd/>
              <a:tailEnd type="none" w="lg" len="lg"/>
            </a:ln>
          </p:spPr>
          <p:txBody>
            <a:bodyPr wrap="none"/>
            <a:lstStyle/>
            <a:p>
              <a:pPr eaLnBrk="1" hangingPunct="1">
                <a:defRPr/>
              </a:pPr>
              <a:endParaRPr lang="zh-CN" altLang="en-US"/>
            </a:p>
          </p:txBody>
        </p:sp>
        <p:sp>
          <p:nvSpPr>
            <p:cNvPr id="70683" name="Line 39">
              <a:extLst>
                <a:ext uri="{FF2B5EF4-FFF2-40B4-BE49-F238E27FC236}">
                  <a16:creationId xmlns:a16="http://schemas.microsoft.com/office/drawing/2014/main" id="{2DE4F592-8121-4CAE-A1EF-28893117CAF8}"/>
                </a:ext>
              </a:extLst>
            </p:cNvPr>
            <p:cNvSpPr>
              <a:spLocks noChangeShapeType="1"/>
            </p:cNvSpPr>
            <p:nvPr/>
          </p:nvSpPr>
          <p:spPr bwMode="auto">
            <a:xfrm>
              <a:off x="1008" y="3360"/>
              <a:ext cx="96" cy="0"/>
            </a:xfrm>
            <a:prstGeom prst="line">
              <a:avLst/>
            </a:prstGeom>
            <a:grpFill/>
            <a:ln w="38100">
              <a:solidFill>
                <a:schemeClr val="bg1"/>
              </a:solidFill>
              <a:round/>
              <a:headEnd/>
              <a:tailEnd type="none" w="lg" len="lg"/>
            </a:ln>
          </p:spPr>
          <p:txBody>
            <a:bodyPr wrap="none"/>
            <a:lstStyle/>
            <a:p>
              <a:pPr eaLnBrk="1" hangingPunct="1">
                <a:defRPr/>
              </a:pPr>
              <a:endParaRPr lang="zh-CN" altLang="en-US"/>
            </a:p>
          </p:txBody>
        </p:sp>
      </p:grpSp>
      <p:sp>
        <p:nvSpPr>
          <p:cNvPr id="70669" name="AutoShape 40">
            <a:extLst>
              <a:ext uri="{FF2B5EF4-FFF2-40B4-BE49-F238E27FC236}">
                <a16:creationId xmlns:a16="http://schemas.microsoft.com/office/drawing/2014/main" id="{49ACAA36-52F3-41CD-98F4-4AAA412D2AD7}"/>
              </a:ext>
            </a:extLst>
          </p:cNvPr>
          <p:cNvSpPr>
            <a:spLocks noChangeArrowheads="1"/>
          </p:cNvSpPr>
          <p:nvPr/>
        </p:nvSpPr>
        <p:spPr bwMode="auto">
          <a:xfrm>
            <a:off x="1712913" y="2784475"/>
            <a:ext cx="3124200" cy="2133600"/>
          </a:xfrm>
          <a:prstGeom prst="wedgeRectCallout">
            <a:avLst>
              <a:gd name="adj1" fmla="val 59653"/>
              <a:gd name="adj2" fmla="val -59972"/>
            </a:avLst>
          </a:prstGeom>
          <a:solidFill>
            <a:srgbClr val="FFC000"/>
          </a:solidFill>
          <a:ln w="9525" algn="ctr">
            <a:solidFill>
              <a:schemeClr val="tx1"/>
            </a:solidFill>
            <a:miter lim="800000"/>
            <a:headEnd/>
            <a:tailEnd type="none" w="lg" len="lg"/>
          </a:ln>
        </p:spPr>
        <p:txBody>
          <a:bodyPr/>
          <a:lstStyle>
            <a:lvl1pPr>
              <a:defRPr i="1">
                <a:solidFill>
                  <a:schemeClr val="tx1"/>
                </a:solidFill>
                <a:latin typeface="Comic Sans MS" panose="030F0702030302020204" pitchFamily="66" charset="0"/>
                <a:ea typeface="宋体" panose="02010600030101010101" pitchFamily="2" charset="-122"/>
              </a:defRPr>
            </a:lvl1pPr>
            <a:lvl2pPr marL="742950" indent="-285750">
              <a:defRPr i="1">
                <a:solidFill>
                  <a:schemeClr val="tx1"/>
                </a:solidFill>
                <a:latin typeface="Comic Sans MS" panose="030F0702030302020204" pitchFamily="66" charset="0"/>
                <a:ea typeface="宋体" panose="02010600030101010101" pitchFamily="2" charset="-122"/>
              </a:defRPr>
            </a:lvl2pPr>
            <a:lvl3pPr marL="1143000" indent="-228600">
              <a:defRPr i="1">
                <a:solidFill>
                  <a:schemeClr val="tx1"/>
                </a:solidFill>
                <a:latin typeface="Comic Sans MS" panose="030F0702030302020204" pitchFamily="66" charset="0"/>
                <a:ea typeface="宋体" panose="02010600030101010101" pitchFamily="2" charset="-122"/>
              </a:defRPr>
            </a:lvl3pPr>
            <a:lvl4pPr marL="1600200" indent="-228600">
              <a:defRPr i="1">
                <a:solidFill>
                  <a:schemeClr val="tx1"/>
                </a:solidFill>
                <a:latin typeface="Comic Sans MS" panose="030F0702030302020204" pitchFamily="66" charset="0"/>
                <a:ea typeface="宋体" panose="02010600030101010101" pitchFamily="2" charset="-122"/>
              </a:defRPr>
            </a:lvl4pPr>
            <a:lvl5pPr marL="2057400" indent="-228600">
              <a:defRPr i="1">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i="1">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i="1">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i="1">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i="1">
                <a:solidFill>
                  <a:schemeClr val="tx1"/>
                </a:solidFill>
                <a:latin typeface="Comic Sans MS" panose="030F0702030302020204" pitchFamily="66" charset="0"/>
                <a:ea typeface="宋体" panose="02010600030101010101" pitchFamily="2" charset="-122"/>
              </a:defRPr>
            </a:lvl9pPr>
          </a:lstStyle>
          <a:p>
            <a:pPr algn="ctr" eaLnBrk="1" hangingPunct="1"/>
            <a:endParaRPr lang="zh-CN" altLang="en-US" sz="2400">
              <a:solidFill>
                <a:srgbClr val="000000"/>
              </a:solidFill>
              <a:latin typeface="Times New Roman" panose="02020603050405020304" pitchFamily="18" charset="0"/>
            </a:endParaRPr>
          </a:p>
        </p:txBody>
      </p:sp>
      <p:sp>
        <p:nvSpPr>
          <p:cNvPr id="70670" name="Text Box 41">
            <a:extLst>
              <a:ext uri="{FF2B5EF4-FFF2-40B4-BE49-F238E27FC236}">
                <a16:creationId xmlns:a16="http://schemas.microsoft.com/office/drawing/2014/main" id="{869F4538-8229-4345-BA63-5B6655639E0B}"/>
              </a:ext>
            </a:extLst>
          </p:cNvPr>
          <p:cNvSpPr txBox="1">
            <a:spLocks noChangeArrowheads="1"/>
          </p:cNvSpPr>
          <p:nvPr/>
        </p:nvSpPr>
        <p:spPr bwMode="auto">
          <a:xfrm>
            <a:off x="1712914" y="2936875"/>
            <a:ext cx="2803525" cy="1754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type="none" w="lg" len="lg"/>
              </a14:hiddenLine>
            </a:ext>
          </a:extLst>
        </p:spPr>
        <p:txBody>
          <a:bodyPr wrap="none">
            <a:spAutoFit/>
          </a:bodyPr>
          <a:lstStyle>
            <a:lvl1pPr>
              <a:defRPr i="1">
                <a:solidFill>
                  <a:schemeClr val="tx1"/>
                </a:solidFill>
                <a:latin typeface="Comic Sans MS" panose="030F0702030302020204" pitchFamily="66" charset="0"/>
                <a:ea typeface="宋体" panose="02010600030101010101" pitchFamily="2" charset="-122"/>
              </a:defRPr>
            </a:lvl1pPr>
            <a:lvl2pPr marL="742950" indent="-285750">
              <a:defRPr i="1">
                <a:solidFill>
                  <a:schemeClr val="tx1"/>
                </a:solidFill>
                <a:latin typeface="Comic Sans MS" panose="030F0702030302020204" pitchFamily="66" charset="0"/>
                <a:ea typeface="宋体" panose="02010600030101010101" pitchFamily="2" charset="-122"/>
              </a:defRPr>
            </a:lvl2pPr>
            <a:lvl3pPr marL="1143000" indent="-228600">
              <a:defRPr i="1">
                <a:solidFill>
                  <a:schemeClr val="tx1"/>
                </a:solidFill>
                <a:latin typeface="Comic Sans MS" panose="030F0702030302020204" pitchFamily="66" charset="0"/>
                <a:ea typeface="宋体" panose="02010600030101010101" pitchFamily="2" charset="-122"/>
              </a:defRPr>
            </a:lvl3pPr>
            <a:lvl4pPr marL="1600200" indent="-228600">
              <a:defRPr i="1">
                <a:solidFill>
                  <a:schemeClr val="tx1"/>
                </a:solidFill>
                <a:latin typeface="Comic Sans MS" panose="030F0702030302020204" pitchFamily="66" charset="0"/>
                <a:ea typeface="宋体" panose="02010600030101010101" pitchFamily="2" charset="-122"/>
              </a:defRPr>
            </a:lvl4pPr>
            <a:lvl5pPr marL="2057400" indent="-228600">
              <a:defRPr i="1">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i="1">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i="1">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i="1">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i="1">
                <a:solidFill>
                  <a:schemeClr val="tx1"/>
                </a:solidFill>
                <a:latin typeface="Comic Sans MS" panose="030F0702030302020204" pitchFamily="66" charset="0"/>
                <a:ea typeface="宋体" panose="02010600030101010101" pitchFamily="2" charset="-122"/>
              </a:defRPr>
            </a:lvl9pPr>
          </a:lstStyle>
          <a:p>
            <a:pPr eaLnBrk="1" hangingPunct="1"/>
            <a:r>
              <a:rPr lang="en-US" altLang="zh-CN" b="1">
                <a:solidFill>
                  <a:srgbClr val="000000"/>
                </a:solidFill>
                <a:latin typeface="Courier New" panose="02070309020205020404" pitchFamily="49" charset="0"/>
              </a:rPr>
              <a:t>&lt;Business&gt;</a:t>
            </a:r>
          </a:p>
          <a:p>
            <a:pPr eaLnBrk="1" hangingPunct="1"/>
            <a:r>
              <a:rPr lang="en-US" altLang="zh-CN" b="1">
                <a:solidFill>
                  <a:srgbClr val="000000"/>
                </a:solidFill>
                <a:latin typeface="Courier New" panose="02070309020205020404" pitchFamily="49" charset="0"/>
              </a:rPr>
              <a:t>  &lt;businessEntity&gt;</a:t>
            </a:r>
          </a:p>
          <a:p>
            <a:pPr eaLnBrk="1" hangingPunct="1"/>
            <a:r>
              <a:rPr lang="en-US" altLang="zh-CN" b="1">
                <a:solidFill>
                  <a:srgbClr val="000000"/>
                </a:solidFill>
                <a:latin typeface="Courier New" panose="02070309020205020404" pitchFamily="49" charset="0"/>
              </a:rPr>
              <a:t>       :</a:t>
            </a:r>
          </a:p>
          <a:p>
            <a:pPr eaLnBrk="1" hangingPunct="1"/>
            <a:r>
              <a:rPr lang="en-US" altLang="zh-CN" b="1">
                <a:solidFill>
                  <a:srgbClr val="000000"/>
                </a:solidFill>
                <a:latin typeface="Courier New" panose="02070309020205020404" pitchFamily="49" charset="0"/>
              </a:rPr>
              <a:t>       :</a:t>
            </a:r>
          </a:p>
          <a:p>
            <a:pPr eaLnBrk="1" hangingPunct="1"/>
            <a:r>
              <a:rPr lang="en-US" altLang="zh-CN" b="1">
                <a:solidFill>
                  <a:srgbClr val="000000"/>
                </a:solidFill>
                <a:latin typeface="Courier New" panose="02070309020205020404" pitchFamily="49" charset="0"/>
              </a:rPr>
              <a:t>  &lt;/businessEntity&gt;</a:t>
            </a:r>
          </a:p>
          <a:p>
            <a:pPr eaLnBrk="1" hangingPunct="1"/>
            <a:r>
              <a:rPr lang="en-US" altLang="zh-CN" b="1">
                <a:solidFill>
                  <a:srgbClr val="000000"/>
                </a:solidFill>
                <a:latin typeface="Courier New" panose="02070309020205020404" pitchFamily="49" charset="0"/>
              </a:rPr>
              <a:t>&lt;/Business&gt;</a:t>
            </a:r>
          </a:p>
        </p:txBody>
      </p:sp>
      <p:sp>
        <p:nvSpPr>
          <p:cNvPr id="70671" name="AutoShape 42">
            <a:extLst>
              <a:ext uri="{FF2B5EF4-FFF2-40B4-BE49-F238E27FC236}">
                <a16:creationId xmlns:a16="http://schemas.microsoft.com/office/drawing/2014/main" id="{749AE57C-F25E-4650-A5F8-940ACCF07D56}"/>
              </a:ext>
            </a:extLst>
          </p:cNvPr>
          <p:cNvSpPr>
            <a:spLocks noChangeArrowheads="1"/>
          </p:cNvSpPr>
          <p:nvPr/>
        </p:nvSpPr>
        <p:spPr bwMode="auto">
          <a:xfrm>
            <a:off x="6894513" y="3089275"/>
            <a:ext cx="3543300" cy="2667000"/>
          </a:xfrm>
          <a:prstGeom prst="wedgeRectCallout">
            <a:avLst>
              <a:gd name="adj1" fmla="val -45880"/>
              <a:gd name="adj2" fmla="val -67083"/>
            </a:avLst>
          </a:prstGeom>
          <a:solidFill>
            <a:srgbClr val="FFC000"/>
          </a:solidFill>
          <a:ln w="9525" algn="ctr">
            <a:solidFill>
              <a:schemeClr val="tx1"/>
            </a:solidFill>
            <a:miter lim="800000"/>
            <a:headEnd/>
            <a:tailEnd type="none" w="lg" len="lg"/>
          </a:ln>
        </p:spPr>
        <p:txBody>
          <a:bodyPr/>
          <a:lstStyle>
            <a:lvl1pPr>
              <a:defRPr i="1">
                <a:solidFill>
                  <a:schemeClr val="tx1"/>
                </a:solidFill>
                <a:latin typeface="Comic Sans MS" panose="030F0702030302020204" pitchFamily="66" charset="0"/>
                <a:ea typeface="宋体" panose="02010600030101010101" pitchFamily="2" charset="-122"/>
              </a:defRPr>
            </a:lvl1pPr>
            <a:lvl2pPr marL="742950" indent="-285750">
              <a:defRPr i="1">
                <a:solidFill>
                  <a:schemeClr val="tx1"/>
                </a:solidFill>
                <a:latin typeface="Comic Sans MS" panose="030F0702030302020204" pitchFamily="66" charset="0"/>
                <a:ea typeface="宋体" panose="02010600030101010101" pitchFamily="2" charset="-122"/>
              </a:defRPr>
            </a:lvl2pPr>
            <a:lvl3pPr marL="1143000" indent="-228600">
              <a:defRPr i="1">
                <a:solidFill>
                  <a:schemeClr val="tx1"/>
                </a:solidFill>
                <a:latin typeface="Comic Sans MS" panose="030F0702030302020204" pitchFamily="66" charset="0"/>
                <a:ea typeface="宋体" panose="02010600030101010101" pitchFamily="2" charset="-122"/>
              </a:defRPr>
            </a:lvl3pPr>
            <a:lvl4pPr marL="1600200" indent="-228600">
              <a:defRPr i="1">
                <a:solidFill>
                  <a:schemeClr val="tx1"/>
                </a:solidFill>
                <a:latin typeface="Comic Sans MS" panose="030F0702030302020204" pitchFamily="66" charset="0"/>
                <a:ea typeface="宋体" panose="02010600030101010101" pitchFamily="2" charset="-122"/>
              </a:defRPr>
            </a:lvl4pPr>
            <a:lvl5pPr marL="2057400" indent="-228600">
              <a:defRPr i="1">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i="1">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i="1">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i="1">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i="1">
                <a:solidFill>
                  <a:schemeClr val="tx1"/>
                </a:solidFill>
                <a:latin typeface="Comic Sans MS" panose="030F0702030302020204" pitchFamily="66" charset="0"/>
                <a:ea typeface="宋体" panose="02010600030101010101" pitchFamily="2" charset="-122"/>
              </a:defRPr>
            </a:lvl9pPr>
          </a:lstStyle>
          <a:p>
            <a:pPr algn="ctr" eaLnBrk="1" hangingPunct="1"/>
            <a:endParaRPr lang="zh-CN" altLang="en-US" sz="2400">
              <a:solidFill>
                <a:srgbClr val="000000"/>
              </a:solidFill>
              <a:latin typeface="Times New Roman" panose="02020603050405020304" pitchFamily="18" charset="0"/>
            </a:endParaRPr>
          </a:p>
        </p:txBody>
      </p:sp>
      <p:sp>
        <p:nvSpPr>
          <p:cNvPr id="70672" name="Text Box 43">
            <a:extLst>
              <a:ext uri="{FF2B5EF4-FFF2-40B4-BE49-F238E27FC236}">
                <a16:creationId xmlns:a16="http://schemas.microsoft.com/office/drawing/2014/main" id="{2CA5ECE9-18BE-40AD-9494-8D0FACD1C9DE}"/>
              </a:ext>
            </a:extLst>
          </p:cNvPr>
          <p:cNvSpPr txBox="1">
            <a:spLocks noChangeArrowheads="1"/>
          </p:cNvSpPr>
          <p:nvPr/>
        </p:nvSpPr>
        <p:spPr bwMode="auto">
          <a:xfrm>
            <a:off x="6894513" y="3165476"/>
            <a:ext cx="3217862" cy="2308225"/>
          </a:xfrm>
          <a:prstGeom prst="rect">
            <a:avLst/>
          </a:prstGeom>
          <a:solidFill>
            <a:srgbClr val="FFC000"/>
          </a:solidFill>
          <a:ln>
            <a:noFill/>
          </a:ln>
          <a:extLst>
            <a:ext uri="{91240B29-F687-4F45-9708-019B960494DF}">
              <a14:hiddenLine xmlns:a14="http://schemas.microsoft.com/office/drawing/2010/main" w="9525" algn="ctr">
                <a:solidFill>
                  <a:srgbClr val="000000"/>
                </a:solidFill>
                <a:miter lim="800000"/>
                <a:headEnd/>
                <a:tailEnd type="none" w="lg" len="lg"/>
              </a14:hiddenLine>
            </a:ext>
          </a:extLst>
        </p:spPr>
        <p:txBody>
          <a:bodyPr wrap="none">
            <a:spAutoFit/>
          </a:bodyPr>
          <a:lstStyle>
            <a:lvl1pPr>
              <a:defRPr i="1">
                <a:solidFill>
                  <a:schemeClr val="tx1"/>
                </a:solidFill>
                <a:latin typeface="Comic Sans MS" panose="030F0702030302020204" pitchFamily="66" charset="0"/>
                <a:ea typeface="宋体" panose="02010600030101010101" pitchFamily="2" charset="-122"/>
              </a:defRPr>
            </a:lvl1pPr>
            <a:lvl2pPr marL="742950" indent="-285750">
              <a:defRPr i="1">
                <a:solidFill>
                  <a:schemeClr val="tx1"/>
                </a:solidFill>
                <a:latin typeface="Comic Sans MS" panose="030F0702030302020204" pitchFamily="66" charset="0"/>
                <a:ea typeface="宋体" panose="02010600030101010101" pitchFamily="2" charset="-122"/>
              </a:defRPr>
            </a:lvl2pPr>
            <a:lvl3pPr marL="1143000" indent="-228600">
              <a:defRPr i="1">
                <a:solidFill>
                  <a:schemeClr val="tx1"/>
                </a:solidFill>
                <a:latin typeface="Comic Sans MS" panose="030F0702030302020204" pitchFamily="66" charset="0"/>
                <a:ea typeface="宋体" panose="02010600030101010101" pitchFamily="2" charset="-122"/>
              </a:defRPr>
            </a:lvl3pPr>
            <a:lvl4pPr marL="1600200" indent="-228600">
              <a:defRPr i="1">
                <a:solidFill>
                  <a:schemeClr val="tx1"/>
                </a:solidFill>
                <a:latin typeface="Comic Sans MS" panose="030F0702030302020204" pitchFamily="66" charset="0"/>
                <a:ea typeface="宋体" panose="02010600030101010101" pitchFamily="2" charset="-122"/>
              </a:defRPr>
            </a:lvl4pPr>
            <a:lvl5pPr marL="2057400" indent="-228600">
              <a:defRPr i="1">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i="1">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i="1">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i="1">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i="1">
                <a:solidFill>
                  <a:schemeClr val="tx1"/>
                </a:solidFill>
                <a:latin typeface="Comic Sans MS" panose="030F0702030302020204" pitchFamily="66" charset="0"/>
                <a:ea typeface="宋体" panose="02010600030101010101" pitchFamily="2" charset="-122"/>
              </a:defRPr>
            </a:lvl9pPr>
          </a:lstStyle>
          <a:p>
            <a:pPr eaLnBrk="1" hangingPunct="1"/>
            <a:r>
              <a:rPr lang="en-US" altLang="zh-CN" b="1" dirty="0">
                <a:solidFill>
                  <a:srgbClr val="000000"/>
                </a:solidFill>
                <a:latin typeface="Courier New" panose="02070309020205020404" pitchFamily="49" charset="0"/>
              </a:rPr>
              <a:t>&lt;Service&gt;</a:t>
            </a:r>
          </a:p>
          <a:p>
            <a:pPr eaLnBrk="1" hangingPunct="1"/>
            <a:r>
              <a:rPr lang="en-US" altLang="zh-CN" b="1" dirty="0">
                <a:solidFill>
                  <a:srgbClr val="000000"/>
                </a:solidFill>
                <a:latin typeface="Courier New" panose="02070309020205020404" pitchFamily="49" charset="0"/>
              </a:rPr>
              <a:t>  &lt;</a:t>
            </a:r>
            <a:r>
              <a:rPr lang="en-US" altLang="zh-CN" b="1" dirty="0" err="1">
                <a:solidFill>
                  <a:srgbClr val="000000"/>
                </a:solidFill>
                <a:latin typeface="Courier New" panose="02070309020205020404" pitchFamily="49" charset="0"/>
              </a:rPr>
              <a:t>businessService</a:t>
            </a:r>
            <a:r>
              <a:rPr lang="en-US" altLang="zh-CN" b="1" dirty="0">
                <a:solidFill>
                  <a:srgbClr val="000000"/>
                </a:solidFill>
                <a:latin typeface="Courier New" panose="02070309020205020404" pitchFamily="49" charset="0"/>
              </a:rPr>
              <a:t>&gt;</a:t>
            </a:r>
          </a:p>
          <a:p>
            <a:pPr eaLnBrk="1" hangingPunct="1"/>
            <a:r>
              <a:rPr lang="en-US" altLang="zh-CN" b="1" dirty="0">
                <a:solidFill>
                  <a:srgbClr val="000000"/>
                </a:solidFill>
                <a:latin typeface="Courier New" panose="02070309020205020404" pitchFamily="49" charset="0"/>
              </a:rPr>
              <a:t>    &lt;</a:t>
            </a:r>
            <a:r>
              <a:rPr lang="en-US" altLang="zh-CN" b="1" dirty="0" err="1">
                <a:solidFill>
                  <a:srgbClr val="000000"/>
                </a:solidFill>
                <a:latin typeface="Courier New" panose="02070309020205020404" pitchFamily="49" charset="0"/>
              </a:rPr>
              <a:t>bindingTemplate</a:t>
            </a:r>
            <a:r>
              <a:rPr lang="en-US" altLang="zh-CN" b="1" dirty="0">
                <a:solidFill>
                  <a:srgbClr val="000000"/>
                </a:solidFill>
                <a:latin typeface="Courier New" panose="02070309020205020404" pitchFamily="49" charset="0"/>
              </a:rPr>
              <a:t>&gt;</a:t>
            </a:r>
          </a:p>
          <a:p>
            <a:pPr eaLnBrk="1" hangingPunct="1"/>
            <a:r>
              <a:rPr lang="en-US" altLang="zh-CN" b="1" dirty="0">
                <a:solidFill>
                  <a:srgbClr val="000000"/>
                </a:solidFill>
                <a:latin typeface="Courier New" panose="02070309020205020404" pitchFamily="49" charset="0"/>
              </a:rPr>
              <a:t>       :</a:t>
            </a:r>
          </a:p>
          <a:p>
            <a:pPr eaLnBrk="1" hangingPunct="1"/>
            <a:r>
              <a:rPr lang="en-US" altLang="zh-CN" b="1" dirty="0">
                <a:solidFill>
                  <a:srgbClr val="000000"/>
                </a:solidFill>
                <a:latin typeface="Courier New" panose="02070309020205020404" pitchFamily="49" charset="0"/>
              </a:rPr>
              <a:t>       :</a:t>
            </a:r>
          </a:p>
          <a:p>
            <a:pPr eaLnBrk="1" hangingPunct="1"/>
            <a:r>
              <a:rPr lang="en-US" altLang="zh-CN" b="1" dirty="0">
                <a:solidFill>
                  <a:srgbClr val="000000"/>
                </a:solidFill>
                <a:latin typeface="Courier New" panose="02070309020205020404" pitchFamily="49" charset="0"/>
              </a:rPr>
              <a:t>    &lt;/</a:t>
            </a:r>
            <a:r>
              <a:rPr lang="en-US" altLang="zh-CN" b="1" dirty="0" err="1">
                <a:solidFill>
                  <a:srgbClr val="000000"/>
                </a:solidFill>
                <a:latin typeface="Courier New" panose="02070309020205020404" pitchFamily="49" charset="0"/>
              </a:rPr>
              <a:t>bindingTemplate</a:t>
            </a:r>
            <a:r>
              <a:rPr lang="en-US" altLang="zh-CN" b="1" dirty="0">
                <a:solidFill>
                  <a:srgbClr val="000000"/>
                </a:solidFill>
                <a:latin typeface="Courier New" panose="02070309020205020404" pitchFamily="49" charset="0"/>
              </a:rPr>
              <a:t>&gt;</a:t>
            </a:r>
          </a:p>
          <a:p>
            <a:pPr eaLnBrk="1" hangingPunct="1"/>
            <a:r>
              <a:rPr lang="en-US" altLang="zh-CN" b="1" dirty="0">
                <a:solidFill>
                  <a:srgbClr val="000000"/>
                </a:solidFill>
                <a:latin typeface="Courier New" panose="02070309020205020404" pitchFamily="49" charset="0"/>
              </a:rPr>
              <a:t>  &lt;/</a:t>
            </a:r>
            <a:r>
              <a:rPr lang="en-US" altLang="zh-CN" b="1" dirty="0" err="1">
                <a:solidFill>
                  <a:srgbClr val="000000"/>
                </a:solidFill>
                <a:latin typeface="Courier New" panose="02070309020205020404" pitchFamily="49" charset="0"/>
              </a:rPr>
              <a:t>businessService</a:t>
            </a:r>
            <a:r>
              <a:rPr lang="en-US" altLang="zh-CN" b="1" dirty="0">
                <a:solidFill>
                  <a:srgbClr val="000000"/>
                </a:solidFill>
                <a:latin typeface="Courier New" panose="02070309020205020404" pitchFamily="49" charset="0"/>
              </a:rPr>
              <a:t>&gt;</a:t>
            </a:r>
          </a:p>
          <a:p>
            <a:pPr eaLnBrk="1" hangingPunct="1"/>
            <a:r>
              <a:rPr lang="en-US" altLang="zh-CN" b="1" dirty="0">
                <a:solidFill>
                  <a:srgbClr val="000000"/>
                </a:solidFill>
                <a:latin typeface="Courier New" panose="02070309020205020404" pitchFamily="49" charset="0"/>
              </a:rPr>
              <a:t>&lt;/Service&gt;</a:t>
            </a:r>
          </a:p>
        </p:txBody>
      </p:sp>
      <p:grpSp>
        <p:nvGrpSpPr>
          <p:cNvPr id="9" name="Group 44">
            <a:extLst>
              <a:ext uri="{FF2B5EF4-FFF2-40B4-BE49-F238E27FC236}">
                <a16:creationId xmlns:a16="http://schemas.microsoft.com/office/drawing/2014/main" id="{252CD303-3022-4558-938D-CD23F8509D86}"/>
              </a:ext>
            </a:extLst>
          </p:cNvPr>
          <p:cNvGrpSpPr>
            <a:grpSpLocks/>
          </p:cNvGrpSpPr>
          <p:nvPr/>
        </p:nvGrpSpPr>
        <p:grpSpPr bwMode="auto">
          <a:xfrm>
            <a:off x="5980113" y="2403475"/>
            <a:ext cx="381000" cy="457200"/>
            <a:chOff x="960" y="3168"/>
            <a:chExt cx="240" cy="288"/>
          </a:xfrm>
          <a:solidFill>
            <a:srgbClr val="FFC000"/>
          </a:solidFill>
        </p:grpSpPr>
        <p:sp>
          <p:nvSpPr>
            <p:cNvPr id="70676" name="AutoShape 45">
              <a:extLst>
                <a:ext uri="{FF2B5EF4-FFF2-40B4-BE49-F238E27FC236}">
                  <a16:creationId xmlns:a16="http://schemas.microsoft.com/office/drawing/2014/main" id="{8D0082A1-6C8C-48D6-A85A-D041C447C0ED}"/>
                </a:ext>
              </a:extLst>
            </p:cNvPr>
            <p:cNvSpPr>
              <a:spLocks noChangeArrowheads="1"/>
            </p:cNvSpPr>
            <p:nvPr/>
          </p:nvSpPr>
          <p:spPr bwMode="auto">
            <a:xfrm>
              <a:off x="960" y="3168"/>
              <a:ext cx="240" cy="288"/>
            </a:xfrm>
            <a:prstGeom prst="foldedCorner">
              <a:avLst>
                <a:gd name="adj" fmla="val 24583"/>
              </a:avLst>
            </a:prstGeom>
            <a:grpFill/>
            <a:ln w="9525">
              <a:solidFill>
                <a:schemeClr val="bg1"/>
              </a:solidFill>
              <a:round/>
              <a:headEnd/>
              <a:tailEnd type="none" w="lg" len="lg"/>
            </a:ln>
          </p:spPr>
          <p:txBody>
            <a:bodyPr wrap="none" anchor="ctr"/>
            <a:lstStyle/>
            <a:p>
              <a:pPr eaLnBrk="1" hangingPunct="1">
                <a:defRPr/>
              </a:pPr>
              <a:endParaRPr lang="zh-CN" altLang="en-US">
                <a:solidFill>
                  <a:srgbClr val="000000"/>
                </a:solidFill>
              </a:endParaRPr>
            </a:p>
          </p:txBody>
        </p:sp>
        <p:sp>
          <p:nvSpPr>
            <p:cNvPr id="70677" name="Line 46">
              <a:extLst>
                <a:ext uri="{FF2B5EF4-FFF2-40B4-BE49-F238E27FC236}">
                  <a16:creationId xmlns:a16="http://schemas.microsoft.com/office/drawing/2014/main" id="{67A820A3-F80C-45E9-904C-5254A511B186}"/>
                </a:ext>
              </a:extLst>
            </p:cNvPr>
            <p:cNvSpPr>
              <a:spLocks noChangeShapeType="1"/>
            </p:cNvSpPr>
            <p:nvPr/>
          </p:nvSpPr>
          <p:spPr bwMode="auto">
            <a:xfrm>
              <a:off x="1008" y="3264"/>
              <a:ext cx="96" cy="0"/>
            </a:xfrm>
            <a:prstGeom prst="line">
              <a:avLst/>
            </a:prstGeom>
            <a:grpFill/>
            <a:ln w="38100">
              <a:solidFill>
                <a:schemeClr val="bg1"/>
              </a:solidFill>
              <a:round/>
              <a:headEnd/>
              <a:tailEnd type="none" w="lg" len="lg"/>
            </a:ln>
          </p:spPr>
          <p:txBody>
            <a:bodyPr wrap="none"/>
            <a:lstStyle/>
            <a:p>
              <a:pPr eaLnBrk="1" hangingPunct="1">
                <a:defRPr/>
              </a:pPr>
              <a:endParaRPr lang="zh-CN" altLang="en-US"/>
            </a:p>
          </p:txBody>
        </p:sp>
        <p:sp>
          <p:nvSpPr>
            <p:cNvPr id="70678" name="Line 47">
              <a:extLst>
                <a:ext uri="{FF2B5EF4-FFF2-40B4-BE49-F238E27FC236}">
                  <a16:creationId xmlns:a16="http://schemas.microsoft.com/office/drawing/2014/main" id="{7D513272-416C-425B-BA6D-B9129435BCD5}"/>
                </a:ext>
              </a:extLst>
            </p:cNvPr>
            <p:cNvSpPr>
              <a:spLocks noChangeShapeType="1"/>
            </p:cNvSpPr>
            <p:nvPr/>
          </p:nvSpPr>
          <p:spPr bwMode="auto">
            <a:xfrm>
              <a:off x="1008" y="3312"/>
              <a:ext cx="96" cy="0"/>
            </a:xfrm>
            <a:prstGeom prst="line">
              <a:avLst/>
            </a:prstGeom>
            <a:grpFill/>
            <a:ln w="38100">
              <a:solidFill>
                <a:schemeClr val="bg1"/>
              </a:solidFill>
              <a:round/>
              <a:headEnd/>
              <a:tailEnd type="none" w="lg" len="lg"/>
            </a:ln>
          </p:spPr>
          <p:txBody>
            <a:bodyPr wrap="none"/>
            <a:lstStyle/>
            <a:p>
              <a:pPr eaLnBrk="1" hangingPunct="1">
                <a:defRPr/>
              </a:pPr>
              <a:endParaRPr lang="zh-CN" altLang="en-US"/>
            </a:p>
          </p:txBody>
        </p:sp>
        <p:sp>
          <p:nvSpPr>
            <p:cNvPr id="70679" name="Line 48">
              <a:extLst>
                <a:ext uri="{FF2B5EF4-FFF2-40B4-BE49-F238E27FC236}">
                  <a16:creationId xmlns:a16="http://schemas.microsoft.com/office/drawing/2014/main" id="{11478DFA-DA62-434B-80AB-999CED025B3E}"/>
                </a:ext>
              </a:extLst>
            </p:cNvPr>
            <p:cNvSpPr>
              <a:spLocks noChangeShapeType="1"/>
            </p:cNvSpPr>
            <p:nvPr/>
          </p:nvSpPr>
          <p:spPr bwMode="auto">
            <a:xfrm>
              <a:off x="1008" y="3360"/>
              <a:ext cx="96" cy="0"/>
            </a:xfrm>
            <a:prstGeom prst="line">
              <a:avLst/>
            </a:prstGeom>
            <a:grpFill/>
            <a:ln w="38100">
              <a:solidFill>
                <a:schemeClr val="bg1"/>
              </a:solidFill>
              <a:round/>
              <a:headEnd/>
              <a:tailEnd type="none" w="lg" len="lg"/>
            </a:ln>
          </p:spPr>
          <p:txBody>
            <a:bodyPr wrap="none"/>
            <a:lstStyle/>
            <a:p>
              <a:pPr eaLnBrk="1" hangingPunct="1">
                <a:defRPr/>
              </a:pPr>
              <a:endParaRPr lang="zh-CN" altLang="en-US"/>
            </a:p>
          </p:txBody>
        </p:sp>
      </p:grpSp>
      <p:sp>
        <p:nvSpPr>
          <p:cNvPr id="70674" name="AutoShape 49">
            <a:extLst>
              <a:ext uri="{FF2B5EF4-FFF2-40B4-BE49-F238E27FC236}">
                <a16:creationId xmlns:a16="http://schemas.microsoft.com/office/drawing/2014/main" id="{BACA84F1-E197-4814-A400-0B9F5C4D554F}"/>
              </a:ext>
            </a:extLst>
          </p:cNvPr>
          <p:cNvSpPr>
            <a:spLocks noChangeArrowheads="1"/>
          </p:cNvSpPr>
          <p:nvPr/>
        </p:nvSpPr>
        <p:spPr bwMode="auto">
          <a:xfrm>
            <a:off x="4800601" y="3902076"/>
            <a:ext cx="2170113" cy="2016125"/>
          </a:xfrm>
          <a:prstGeom prst="wedgeRectCallout">
            <a:avLst>
              <a:gd name="adj1" fmla="val 12639"/>
              <a:gd name="adj2" fmla="val -102792"/>
            </a:avLst>
          </a:prstGeom>
          <a:solidFill>
            <a:srgbClr val="FFC000"/>
          </a:solidFill>
          <a:ln w="9525" algn="ctr">
            <a:solidFill>
              <a:schemeClr val="tx1"/>
            </a:solidFill>
            <a:miter lim="800000"/>
            <a:headEnd/>
            <a:tailEnd type="none" w="lg" len="lg"/>
          </a:ln>
        </p:spPr>
        <p:txBody>
          <a:bodyPr/>
          <a:lstStyle>
            <a:lvl1pPr>
              <a:defRPr i="1">
                <a:solidFill>
                  <a:schemeClr val="tx1"/>
                </a:solidFill>
                <a:latin typeface="Comic Sans MS" panose="030F0702030302020204" pitchFamily="66" charset="0"/>
                <a:ea typeface="宋体" panose="02010600030101010101" pitchFamily="2" charset="-122"/>
              </a:defRPr>
            </a:lvl1pPr>
            <a:lvl2pPr marL="742950" indent="-285750">
              <a:defRPr i="1">
                <a:solidFill>
                  <a:schemeClr val="tx1"/>
                </a:solidFill>
                <a:latin typeface="Comic Sans MS" panose="030F0702030302020204" pitchFamily="66" charset="0"/>
                <a:ea typeface="宋体" panose="02010600030101010101" pitchFamily="2" charset="-122"/>
              </a:defRPr>
            </a:lvl2pPr>
            <a:lvl3pPr marL="1143000" indent="-228600">
              <a:defRPr i="1">
                <a:solidFill>
                  <a:schemeClr val="tx1"/>
                </a:solidFill>
                <a:latin typeface="Comic Sans MS" panose="030F0702030302020204" pitchFamily="66" charset="0"/>
                <a:ea typeface="宋体" panose="02010600030101010101" pitchFamily="2" charset="-122"/>
              </a:defRPr>
            </a:lvl3pPr>
            <a:lvl4pPr marL="1600200" indent="-228600">
              <a:defRPr i="1">
                <a:solidFill>
                  <a:schemeClr val="tx1"/>
                </a:solidFill>
                <a:latin typeface="Comic Sans MS" panose="030F0702030302020204" pitchFamily="66" charset="0"/>
                <a:ea typeface="宋体" panose="02010600030101010101" pitchFamily="2" charset="-122"/>
              </a:defRPr>
            </a:lvl4pPr>
            <a:lvl5pPr marL="2057400" indent="-228600">
              <a:defRPr i="1">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i="1">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i="1">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i="1">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i="1">
                <a:solidFill>
                  <a:schemeClr val="tx1"/>
                </a:solidFill>
                <a:latin typeface="Comic Sans MS" panose="030F0702030302020204" pitchFamily="66" charset="0"/>
                <a:ea typeface="宋体" panose="02010600030101010101" pitchFamily="2" charset="-122"/>
              </a:defRPr>
            </a:lvl9pPr>
          </a:lstStyle>
          <a:p>
            <a:pPr algn="ctr" eaLnBrk="1" hangingPunct="1"/>
            <a:endParaRPr lang="zh-CN" altLang="en-US" sz="2400">
              <a:solidFill>
                <a:srgbClr val="000000"/>
              </a:solidFill>
              <a:latin typeface="Times New Roman" panose="02020603050405020304" pitchFamily="18" charset="0"/>
            </a:endParaRPr>
          </a:p>
        </p:txBody>
      </p:sp>
      <p:sp>
        <p:nvSpPr>
          <p:cNvPr id="70675" name="Text Box 50">
            <a:extLst>
              <a:ext uri="{FF2B5EF4-FFF2-40B4-BE49-F238E27FC236}">
                <a16:creationId xmlns:a16="http://schemas.microsoft.com/office/drawing/2014/main" id="{B04577E5-BC34-4C05-AE6B-369C6D0E25C0}"/>
              </a:ext>
            </a:extLst>
          </p:cNvPr>
          <p:cNvSpPr txBox="1">
            <a:spLocks noChangeArrowheads="1"/>
          </p:cNvSpPr>
          <p:nvPr/>
        </p:nvSpPr>
        <p:spPr bwMode="auto">
          <a:xfrm>
            <a:off x="4837113" y="4003675"/>
            <a:ext cx="1701800" cy="1754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type="none" w="lg" len="lg"/>
              </a14:hiddenLine>
            </a:ext>
          </a:extLst>
        </p:spPr>
        <p:txBody>
          <a:bodyPr wrap="none">
            <a:spAutoFit/>
          </a:bodyPr>
          <a:lstStyle>
            <a:lvl1pPr>
              <a:defRPr i="1">
                <a:solidFill>
                  <a:schemeClr val="tx1"/>
                </a:solidFill>
                <a:latin typeface="Comic Sans MS" panose="030F0702030302020204" pitchFamily="66" charset="0"/>
                <a:ea typeface="宋体" panose="02010600030101010101" pitchFamily="2" charset="-122"/>
              </a:defRPr>
            </a:lvl1pPr>
            <a:lvl2pPr marL="742950" indent="-285750">
              <a:defRPr i="1">
                <a:solidFill>
                  <a:schemeClr val="tx1"/>
                </a:solidFill>
                <a:latin typeface="Comic Sans MS" panose="030F0702030302020204" pitchFamily="66" charset="0"/>
                <a:ea typeface="宋体" panose="02010600030101010101" pitchFamily="2" charset="-122"/>
              </a:defRPr>
            </a:lvl2pPr>
            <a:lvl3pPr marL="1143000" indent="-228600">
              <a:defRPr i="1">
                <a:solidFill>
                  <a:schemeClr val="tx1"/>
                </a:solidFill>
                <a:latin typeface="Comic Sans MS" panose="030F0702030302020204" pitchFamily="66" charset="0"/>
                <a:ea typeface="宋体" panose="02010600030101010101" pitchFamily="2" charset="-122"/>
              </a:defRPr>
            </a:lvl3pPr>
            <a:lvl4pPr marL="1600200" indent="-228600">
              <a:defRPr i="1">
                <a:solidFill>
                  <a:schemeClr val="tx1"/>
                </a:solidFill>
                <a:latin typeface="Comic Sans MS" panose="030F0702030302020204" pitchFamily="66" charset="0"/>
                <a:ea typeface="宋体" panose="02010600030101010101" pitchFamily="2" charset="-122"/>
              </a:defRPr>
            </a:lvl4pPr>
            <a:lvl5pPr marL="2057400" indent="-228600">
              <a:defRPr i="1">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i="1">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i="1">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i="1">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i="1">
                <a:solidFill>
                  <a:schemeClr val="tx1"/>
                </a:solidFill>
                <a:latin typeface="Comic Sans MS" panose="030F0702030302020204" pitchFamily="66" charset="0"/>
                <a:ea typeface="宋体" panose="02010600030101010101" pitchFamily="2" charset="-122"/>
              </a:defRPr>
            </a:lvl9pPr>
          </a:lstStyle>
          <a:p>
            <a:pPr eaLnBrk="1" hangingPunct="1"/>
            <a:r>
              <a:rPr lang="en-US" altLang="zh-CN" b="1">
                <a:solidFill>
                  <a:srgbClr val="000000"/>
                </a:solidFill>
                <a:latin typeface="Courier New" panose="02070309020205020404" pitchFamily="49" charset="0"/>
              </a:rPr>
              <a:t>&lt;TModel&gt;</a:t>
            </a:r>
          </a:p>
          <a:p>
            <a:pPr eaLnBrk="1" hangingPunct="1"/>
            <a:r>
              <a:rPr lang="en-US" altLang="zh-CN" b="1">
                <a:solidFill>
                  <a:srgbClr val="000000"/>
                </a:solidFill>
                <a:latin typeface="Courier New" panose="02070309020205020404" pitchFamily="49" charset="0"/>
              </a:rPr>
              <a:t>  &lt;tModel&gt;</a:t>
            </a:r>
          </a:p>
          <a:p>
            <a:pPr eaLnBrk="1" hangingPunct="1"/>
            <a:r>
              <a:rPr lang="en-US" altLang="zh-CN" b="1">
                <a:solidFill>
                  <a:srgbClr val="000000"/>
                </a:solidFill>
                <a:latin typeface="Courier New" panose="02070309020205020404" pitchFamily="49" charset="0"/>
              </a:rPr>
              <a:t>       :</a:t>
            </a:r>
          </a:p>
          <a:p>
            <a:pPr eaLnBrk="1" hangingPunct="1"/>
            <a:r>
              <a:rPr lang="en-US" altLang="zh-CN" b="1">
                <a:solidFill>
                  <a:srgbClr val="000000"/>
                </a:solidFill>
                <a:latin typeface="Courier New" panose="02070309020205020404" pitchFamily="49" charset="0"/>
              </a:rPr>
              <a:t>       :</a:t>
            </a:r>
          </a:p>
          <a:p>
            <a:pPr eaLnBrk="1" hangingPunct="1"/>
            <a:r>
              <a:rPr lang="en-US" altLang="zh-CN" b="1">
                <a:solidFill>
                  <a:srgbClr val="000000"/>
                </a:solidFill>
                <a:latin typeface="Courier New" panose="02070309020205020404" pitchFamily="49" charset="0"/>
              </a:rPr>
              <a:t>  &lt;/tModel&gt;</a:t>
            </a:r>
          </a:p>
          <a:p>
            <a:pPr eaLnBrk="1" hangingPunct="1"/>
            <a:r>
              <a:rPr lang="en-US" altLang="zh-CN" b="1">
                <a:solidFill>
                  <a:srgbClr val="000000"/>
                </a:solidFill>
                <a:latin typeface="Courier New" panose="02070309020205020404" pitchFamily="49" charset="0"/>
              </a:rPr>
              <a:t>&lt;/TModel&gt;</a:t>
            </a:r>
          </a:p>
        </p:txBody>
      </p:sp>
      <p:sp>
        <p:nvSpPr>
          <p:cNvPr id="4" name="文本框 3"/>
          <p:cNvSpPr txBox="1"/>
          <p:nvPr/>
        </p:nvSpPr>
        <p:spPr>
          <a:xfrm>
            <a:off x="1043629" y="6131581"/>
            <a:ext cx="9720567" cy="523220"/>
          </a:xfrm>
          <a:prstGeom prst="rect">
            <a:avLst/>
          </a:prstGeom>
          <a:noFill/>
        </p:spPr>
        <p:txBody>
          <a:bodyPr wrap="square" rtlCol="0">
            <a:spAutoFit/>
          </a:bodyPr>
          <a:lstStyle/>
          <a:p>
            <a:r>
              <a:rPr lang="en-GB" sz="2800" dirty="0"/>
              <a:t>XML Schema describes these four core types of information </a:t>
            </a:r>
          </a:p>
        </p:txBody>
      </p:sp>
    </p:spTree>
    <p:extLst>
      <p:ext uri="{BB962C8B-B14F-4D97-AF65-F5344CB8AC3E}">
        <p14:creationId xmlns:p14="http://schemas.microsoft.com/office/powerpoint/2010/main" val="2384338123"/>
      </p:ext>
    </p:extLst>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3" name="灯片编号占位符 3">
            <a:extLst>
              <a:ext uri="{FF2B5EF4-FFF2-40B4-BE49-F238E27FC236}">
                <a16:creationId xmlns:a16="http://schemas.microsoft.com/office/drawing/2014/main" id="{0F26021B-A07E-41B3-81F9-BB975AD79F6E}"/>
              </a:ext>
            </a:extLst>
          </p:cNvPr>
          <p:cNvSpPr txBox="1">
            <a:spLocks noGrp="1"/>
          </p:cNvSpPr>
          <p:nvPr/>
        </p:nvSpPr>
        <p:spPr bwMode="auto">
          <a:xfrm>
            <a:off x="8077200" y="6243638"/>
            <a:ext cx="2133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i="1">
                <a:solidFill>
                  <a:schemeClr val="tx1"/>
                </a:solidFill>
                <a:latin typeface="Comic Sans MS" panose="030F0702030302020204" pitchFamily="66" charset="0"/>
                <a:ea typeface="宋体" panose="02010600030101010101" pitchFamily="2" charset="-122"/>
              </a:defRPr>
            </a:lvl1pPr>
            <a:lvl2pPr marL="742950" indent="-285750">
              <a:defRPr i="1">
                <a:solidFill>
                  <a:schemeClr val="tx1"/>
                </a:solidFill>
                <a:latin typeface="Comic Sans MS" panose="030F0702030302020204" pitchFamily="66" charset="0"/>
                <a:ea typeface="宋体" panose="02010600030101010101" pitchFamily="2" charset="-122"/>
              </a:defRPr>
            </a:lvl2pPr>
            <a:lvl3pPr marL="1143000" indent="-228600">
              <a:defRPr i="1">
                <a:solidFill>
                  <a:schemeClr val="tx1"/>
                </a:solidFill>
                <a:latin typeface="Comic Sans MS" panose="030F0702030302020204" pitchFamily="66" charset="0"/>
                <a:ea typeface="宋体" panose="02010600030101010101" pitchFamily="2" charset="-122"/>
              </a:defRPr>
            </a:lvl3pPr>
            <a:lvl4pPr marL="1600200" indent="-228600">
              <a:defRPr i="1">
                <a:solidFill>
                  <a:schemeClr val="tx1"/>
                </a:solidFill>
                <a:latin typeface="Comic Sans MS" panose="030F0702030302020204" pitchFamily="66" charset="0"/>
                <a:ea typeface="宋体" panose="02010600030101010101" pitchFamily="2" charset="-122"/>
              </a:defRPr>
            </a:lvl4pPr>
            <a:lvl5pPr marL="2057400" indent="-228600">
              <a:defRPr i="1">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i="1">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i="1">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i="1">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i="1">
                <a:solidFill>
                  <a:schemeClr val="tx1"/>
                </a:solidFill>
                <a:latin typeface="Comic Sans MS" panose="030F0702030302020204" pitchFamily="66" charset="0"/>
                <a:ea typeface="宋体" panose="02010600030101010101" pitchFamily="2" charset="-122"/>
              </a:defRPr>
            </a:lvl9pPr>
          </a:lstStyle>
          <a:p>
            <a:pPr algn="r" eaLnBrk="1" hangingPunct="1"/>
            <a:fld id="{787C4EC3-8970-40E2-B862-47DE21605C6F}" type="slidenum">
              <a:rPr lang="zh-CN" altLang="en-US" sz="1200" i="0">
                <a:solidFill>
                  <a:srgbClr val="000000"/>
                </a:solidFill>
                <a:latin typeface="Garamond" panose="02020404030301010803" pitchFamily="18" charset="0"/>
              </a:rPr>
              <a:pPr algn="r" eaLnBrk="1" hangingPunct="1"/>
              <a:t>47</a:t>
            </a:fld>
            <a:endParaRPr lang="en-US" altLang="zh-CN" sz="1200" i="0">
              <a:solidFill>
                <a:srgbClr val="000000"/>
              </a:solidFill>
              <a:latin typeface="Garamond" panose="02020404030301010803" pitchFamily="18" charset="0"/>
            </a:endParaRPr>
          </a:p>
        </p:txBody>
      </p:sp>
      <p:sp>
        <p:nvSpPr>
          <p:cNvPr id="71684" name="Rectangle 7">
            <a:extLst>
              <a:ext uri="{FF2B5EF4-FFF2-40B4-BE49-F238E27FC236}">
                <a16:creationId xmlns:a16="http://schemas.microsoft.com/office/drawing/2014/main" id="{0E4565B2-AC3F-4616-AA16-B9C6E0D846A6}"/>
              </a:ext>
            </a:extLst>
          </p:cNvPr>
          <p:cNvSpPr>
            <a:spLocks noChangeArrowheads="1"/>
          </p:cNvSpPr>
          <p:nvPr/>
        </p:nvSpPr>
        <p:spPr bwMode="auto">
          <a:xfrm>
            <a:off x="2100263" y="41275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i="1">
                <a:solidFill>
                  <a:schemeClr val="tx1"/>
                </a:solidFill>
                <a:latin typeface="Comic Sans MS" panose="030F0702030302020204" pitchFamily="66" charset="0"/>
                <a:ea typeface="宋体" panose="02010600030101010101" pitchFamily="2" charset="-122"/>
              </a:defRPr>
            </a:lvl1pPr>
            <a:lvl2pPr marL="742950" indent="-285750">
              <a:defRPr i="1">
                <a:solidFill>
                  <a:schemeClr val="tx1"/>
                </a:solidFill>
                <a:latin typeface="Comic Sans MS" panose="030F0702030302020204" pitchFamily="66" charset="0"/>
                <a:ea typeface="宋体" panose="02010600030101010101" pitchFamily="2" charset="-122"/>
              </a:defRPr>
            </a:lvl2pPr>
            <a:lvl3pPr marL="1143000" indent="-228600">
              <a:defRPr i="1">
                <a:solidFill>
                  <a:schemeClr val="tx1"/>
                </a:solidFill>
                <a:latin typeface="Comic Sans MS" panose="030F0702030302020204" pitchFamily="66" charset="0"/>
                <a:ea typeface="宋体" panose="02010600030101010101" pitchFamily="2" charset="-122"/>
              </a:defRPr>
            </a:lvl3pPr>
            <a:lvl4pPr marL="1600200" indent="-228600">
              <a:defRPr i="1">
                <a:solidFill>
                  <a:schemeClr val="tx1"/>
                </a:solidFill>
                <a:latin typeface="Comic Sans MS" panose="030F0702030302020204" pitchFamily="66" charset="0"/>
                <a:ea typeface="宋体" panose="02010600030101010101" pitchFamily="2" charset="-122"/>
              </a:defRPr>
            </a:lvl4pPr>
            <a:lvl5pPr marL="2057400" indent="-228600">
              <a:defRPr i="1">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i="1">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i="1">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i="1">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i="1">
                <a:solidFill>
                  <a:schemeClr val="tx1"/>
                </a:solidFill>
                <a:latin typeface="Comic Sans MS" panose="030F0702030302020204" pitchFamily="66" charset="0"/>
                <a:ea typeface="宋体" panose="02010600030101010101" pitchFamily="2" charset="-122"/>
              </a:defRPr>
            </a:lvl9pPr>
          </a:lstStyle>
          <a:p>
            <a:pPr algn="ctr" eaLnBrk="1" hangingPunct="1"/>
            <a:r>
              <a:rPr lang="en-US" altLang="zh-TW" sz="4400" i="0">
                <a:solidFill>
                  <a:srgbClr val="000000"/>
                </a:solidFill>
                <a:latin typeface="Arial" panose="020B0604020202020204" pitchFamily="34" charset="0"/>
                <a:ea typeface="新細明體" panose="02020500000000000000" pitchFamily="18" charset="-120"/>
              </a:rPr>
              <a:t>A. businessEntity</a:t>
            </a:r>
          </a:p>
        </p:txBody>
      </p:sp>
      <p:sp>
        <p:nvSpPr>
          <p:cNvPr id="71685" name="Text Box 8">
            <a:extLst>
              <a:ext uri="{FF2B5EF4-FFF2-40B4-BE49-F238E27FC236}">
                <a16:creationId xmlns:a16="http://schemas.microsoft.com/office/drawing/2014/main" id="{2D35D4AB-6086-464E-B759-7FF8AAFE6D54}"/>
              </a:ext>
            </a:extLst>
          </p:cNvPr>
          <p:cNvSpPr txBox="1">
            <a:spLocks noChangeArrowheads="1"/>
          </p:cNvSpPr>
          <p:nvPr/>
        </p:nvSpPr>
        <p:spPr bwMode="auto">
          <a:xfrm>
            <a:off x="1847850" y="1412875"/>
            <a:ext cx="8528050" cy="4673600"/>
          </a:xfrm>
          <a:prstGeom prst="rect">
            <a:avLst/>
          </a:prstGeom>
          <a:solidFill>
            <a:srgbClr val="9CDF8F"/>
          </a:solidFill>
          <a:ln>
            <a:noFill/>
          </a:ln>
          <a:effectLst>
            <a:outerShdw dist="107763" dir="2700000" algn="ctr" rotWithShape="0">
              <a:schemeClr val="bg2">
                <a:alpha val="50000"/>
              </a:scheme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i="1">
                <a:solidFill>
                  <a:schemeClr val="tx1"/>
                </a:solidFill>
                <a:latin typeface="Comic Sans MS" panose="030F0702030302020204" pitchFamily="66" charset="0"/>
                <a:ea typeface="宋体" panose="02010600030101010101" pitchFamily="2" charset="-122"/>
              </a:defRPr>
            </a:lvl1pPr>
            <a:lvl2pPr marL="742950" indent="-285750">
              <a:defRPr i="1">
                <a:solidFill>
                  <a:schemeClr val="tx1"/>
                </a:solidFill>
                <a:latin typeface="Comic Sans MS" panose="030F0702030302020204" pitchFamily="66" charset="0"/>
                <a:ea typeface="宋体" panose="02010600030101010101" pitchFamily="2" charset="-122"/>
              </a:defRPr>
            </a:lvl2pPr>
            <a:lvl3pPr marL="1143000" indent="-228600">
              <a:defRPr i="1">
                <a:solidFill>
                  <a:schemeClr val="tx1"/>
                </a:solidFill>
                <a:latin typeface="Comic Sans MS" panose="030F0702030302020204" pitchFamily="66" charset="0"/>
                <a:ea typeface="宋体" panose="02010600030101010101" pitchFamily="2" charset="-122"/>
              </a:defRPr>
            </a:lvl3pPr>
            <a:lvl4pPr marL="1600200" indent="-228600">
              <a:defRPr i="1">
                <a:solidFill>
                  <a:schemeClr val="tx1"/>
                </a:solidFill>
                <a:latin typeface="Comic Sans MS" panose="030F0702030302020204" pitchFamily="66" charset="0"/>
                <a:ea typeface="宋体" panose="02010600030101010101" pitchFamily="2" charset="-122"/>
              </a:defRPr>
            </a:lvl4pPr>
            <a:lvl5pPr marL="2057400" indent="-228600">
              <a:defRPr i="1">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i="1">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i="1">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i="1">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i="1">
                <a:solidFill>
                  <a:schemeClr val="tx1"/>
                </a:solidFill>
                <a:latin typeface="Comic Sans MS" panose="030F0702030302020204" pitchFamily="66" charset="0"/>
                <a:ea typeface="宋体" panose="02010600030101010101" pitchFamily="2" charset="-122"/>
              </a:defRPr>
            </a:lvl9pPr>
          </a:lstStyle>
          <a:p>
            <a:pPr eaLnBrk="1" hangingPunct="1"/>
            <a:r>
              <a:rPr lang="en-US" altLang="zh-TW" sz="2400" b="1" i="0">
                <a:latin typeface="Courier New" panose="02070309020205020404" pitchFamily="49" charset="0"/>
                <a:ea typeface="新細明體" panose="02020500000000000000" pitchFamily="18" charset="-120"/>
              </a:rPr>
              <a:t>&lt;businessEntity</a:t>
            </a:r>
          </a:p>
          <a:p>
            <a:pPr eaLnBrk="1" hangingPunct="1"/>
            <a:r>
              <a:rPr lang="en-US" altLang="zh-TW" sz="2400" b="1" i="0">
                <a:latin typeface="Courier New" panose="02070309020205020404" pitchFamily="49" charset="0"/>
                <a:ea typeface="新細明體" panose="02020500000000000000" pitchFamily="18" charset="-120"/>
              </a:rPr>
              <a:t>  businessKey=</a:t>
            </a:r>
          </a:p>
          <a:p>
            <a:pPr eaLnBrk="1" hangingPunct="1"/>
            <a:r>
              <a:rPr lang="en-US" altLang="zh-TW" sz="2400" b="1" i="0">
                <a:latin typeface="Courier New" panose="02070309020205020404" pitchFamily="49" charset="0"/>
                <a:ea typeface="新細明體" panose="02020500000000000000" pitchFamily="18" charset="-120"/>
              </a:rPr>
              <a:t>     “</a:t>
            </a:r>
            <a:r>
              <a:rPr lang="en-US" altLang="zh-TW" sz="2000" b="1" i="0">
                <a:latin typeface="Courier New" panose="02070309020205020404" pitchFamily="49" charset="0"/>
                <a:ea typeface="新細明體" panose="02020500000000000000" pitchFamily="18" charset="-120"/>
              </a:rPr>
              <a:t>ba744ed0-3aaf-11d5-80dc-002035229c64</a:t>
            </a:r>
            <a:r>
              <a:rPr lang="en-US" altLang="zh-TW" sz="2400" b="1" i="0">
                <a:latin typeface="Courier New" panose="02070309020205020404" pitchFamily="49" charset="0"/>
                <a:ea typeface="新細明體" panose="02020500000000000000" pitchFamily="18" charset="-120"/>
              </a:rPr>
              <a:t>”&gt; </a:t>
            </a:r>
          </a:p>
          <a:p>
            <a:pPr eaLnBrk="1" hangingPunct="1"/>
            <a:r>
              <a:rPr lang="en-US" altLang="zh-TW" sz="2400" b="1" i="0">
                <a:latin typeface="Courier New" panose="02070309020205020404" pitchFamily="49" charset="0"/>
                <a:ea typeface="新細明體" panose="02020500000000000000" pitchFamily="18" charset="-120"/>
              </a:rPr>
              <a:t>  &lt;name&gt; XMethods &lt;/name&gt;</a:t>
            </a:r>
          </a:p>
          <a:p>
            <a:pPr eaLnBrk="1" hangingPunct="1"/>
            <a:r>
              <a:rPr lang="en-US" altLang="zh-TW" sz="2400" b="1" i="0">
                <a:latin typeface="Courier New" panose="02070309020205020404" pitchFamily="49" charset="0"/>
                <a:ea typeface="新細明體" panose="02020500000000000000" pitchFamily="18" charset="-120"/>
              </a:rPr>
              <a:t>  &lt;description&gt; … &lt;/description&gt;</a:t>
            </a:r>
          </a:p>
          <a:p>
            <a:pPr eaLnBrk="1" hangingPunct="1"/>
            <a:r>
              <a:rPr lang="en-US" altLang="zh-TW" sz="2400" b="1" i="0">
                <a:latin typeface="Courier New" panose="02070309020205020404" pitchFamily="49" charset="0"/>
                <a:ea typeface="新細明體" panose="02020500000000000000" pitchFamily="18" charset="-120"/>
              </a:rPr>
              <a:t>  &lt;contacts&gt;</a:t>
            </a:r>
          </a:p>
          <a:p>
            <a:pPr eaLnBrk="1" hangingPunct="1"/>
            <a:r>
              <a:rPr lang="en-US" altLang="zh-TW" sz="2400" b="1" i="0">
                <a:latin typeface="Courier New" panose="02070309020205020404" pitchFamily="49" charset="0"/>
                <a:ea typeface="新細明體" panose="02020500000000000000" pitchFamily="18" charset="-120"/>
              </a:rPr>
              <a:t>    &lt;contact&gt; … &lt;/contact&gt;</a:t>
            </a:r>
          </a:p>
          <a:p>
            <a:pPr eaLnBrk="1" hangingPunct="1"/>
            <a:r>
              <a:rPr lang="en-US" altLang="zh-TW" sz="2400" b="1" i="0">
                <a:latin typeface="Courier New" panose="02070309020205020404" pitchFamily="49" charset="0"/>
                <a:ea typeface="新細明體" panose="02020500000000000000" pitchFamily="18" charset="-120"/>
              </a:rPr>
              <a:t>    &lt;contact&gt; … &lt;/contact&gt;</a:t>
            </a:r>
          </a:p>
          <a:p>
            <a:pPr eaLnBrk="1" hangingPunct="1"/>
            <a:r>
              <a:rPr lang="en-US" altLang="zh-TW" sz="2400" b="1" i="0">
                <a:latin typeface="Courier New" panose="02070309020205020404" pitchFamily="49" charset="0"/>
                <a:ea typeface="新細明體" panose="02020500000000000000" pitchFamily="18" charset="-120"/>
              </a:rPr>
              <a:t>  &lt;/contacts&gt;</a:t>
            </a:r>
          </a:p>
          <a:p>
            <a:pPr eaLnBrk="1" hangingPunct="1"/>
            <a:r>
              <a:rPr lang="en-US" altLang="zh-TW" sz="2400" b="1" i="0">
                <a:latin typeface="Courier New" panose="02070309020205020404" pitchFamily="49" charset="0"/>
                <a:ea typeface="新細明體" panose="02020500000000000000" pitchFamily="18" charset="-120"/>
              </a:rPr>
              <a:t>  &lt;identifierBag&gt; … &lt;/identifierBag&gt;</a:t>
            </a:r>
          </a:p>
          <a:p>
            <a:pPr eaLnBrk="1" hangingPunct="1"/>
            <a:r>
              <a:rPr lang="en-US" altLang="zh-TW" sz="2400" b="1" i="0">
                <a:latin typeface="Courier New" panose="02070309020205020404" pitchFamily="49" charset="0"/>
                <a:ea typeface="新細明體" panose="02020500000000000000" pitchFamily="18" charset="-120"/>
              </a:rPr>
              <a:t>  &lt;categoryBag&gt; … &lt;/categoryBag&gt;</a:t>
            </a:r>
          </a:p>
          <a:p>
            <a:pPr eaLnBrk="1" hangingPunct="1"/>
            <a:r>
              <a:rPr lang="en-US" altLang="zh-TW" sz="2400" b="1" i="0">
                <a:latin typeface="Courier New" panose="02070309020205020404" pitchFamily="49" charset="0"/>
                <a:ea typeface="新細明體" panose="02020500000000000000" pitchFamily="18" charset="-120"/>
              </a:rPr>
              <a:t>&lt;/businessEntity&gt;</a:t>
            </a:r>
          </a:p>
        </p:txBody>
      </p:sp>
      <p:sp>
        <p:nvSpPr>
          <p:cNvPr id="71686" name="Text Box 9">
            <a:extLst>
              <a:ext uri="{FF2B5EF4-FFF2-40B4-BE49-F238E27FC236}">
                <a16:creationId xmlns:a16="http://schemas.microsoft.com/office/drawing/2014/main" id="{649CF986-4A28-4187-9053-080C6C883A2D}"/>
              </a:ext>
            </a:extLst>
          </p:cNvPr>
          <p:cNvSpPr txBox="1">
            <a:spLocks noChangeArrowheads="1"/>
          </p:cNvSpPr>
          <p:nvPr/>
        </p:nvSpPr>
        <p:spPr bwMode="auto">
          <a:xfrm>
            <a:off x="7608888" y="3573464"/>
            <a:ext cx="2590800" cy="1200329"/>
          </a:xfrm>
          <a:prstGeom prst="rect">
            <a:avLst/>
          </a:prstGeom>
          <a:solidFill>
            <a:srgbClr val="FF3300"/>
          </a:solidFill>
          <a:ln>
            <a:noFill/>
          </a:ln>
          <a:extLst>
            <a:ext uri="{91240B29-F687-4F45-9708-019B960494DF}">
              <a14:hiddenLine xmlns:a14="http://schemas.microsoft.com/office/drawing/2010/main" w="9525" algn="ctr">
                <a:solidFill>
                  <a:srgbClr val="000000"/>
                </a:solidFill>
                <a:miter lim="800000"/>
                <a:headEnd/>
                <a:tailEnd type="none" w="lg" len="lg"/>
              </a14:hiddenLine>
            </a:ext>
          </a:extLst>
        </p:spPr>
        <p:txBody>
          <a:bodyPr>
            <a:spAutoFit/>
          </a:bodyPr>
          <a:lstStyle>
            <a:lvl1pPr>
              <a:defRPr i="1">
                <a:solidFill>
                  <a:schemeClr val="tx1"/>
                </a:solidFill>
                <a:latin typeface="Comic Sans MS" panose="030F0702030302020204" pitchFamily="66" charset="0"/>
                <a:ea typeface="宋体" panose="02010600030101010101" pitchFamily="2" charset="-122"/>
              </a:defRPr>
            </a:lvl1pPr>
            <a:lvl2pPr marL="742950" indent="-285750">
              <a:defRPr i="1">
                <a:solidFill>
                  <a:schemeClr val="tx1"/>
                </a:solidFill>
                <a:latin typeface="Comic Sans MS" panose="030F0702030302020204" pitchFamily="66" charset="0"/>
                <a:ea typeface="宋体" panose="02010600030101010101" pitchFamily="2" charset="-122"/>
              </a:defRPr>
            </a:lvl2pPr>
            <a:lvl3pPr marL="1143000" indent="-228600">
              <a:defRPr i="1">
                <a:solidFill>
                  <a:schemeClr val="tx1"/>
                </a:solidFill>
                <a:latin typeface="Comic Sans MS" panose="030F0702030302020204" pitchFamily="66" charset="0"/>
                <a:ea typeface="宋体" panose="02010600030101010101" pitchFamily="2" charset="-122"/>
              </a:defRPr>
            </a:lvl3pPr>
            <a:lvl4pPr marL="1600200" indent="-228600">
              <a:defRPr i="1">
                <a:solidFill>
                  <a:schemeClr val="tx1"/>
                </a:solidFill>
                <a:latin typeface="Comic Sans MS" panose="030F0702030302020204" pitchFamily="66" charset="0"/>
                <a:ea typeface="宋体" panose="02010600030101010101" pitchFamily="2" charset="-122"/>
              </a:defRPr>
            </a:lvl4pPr>
            <a:lvl5pPr marL="2057400" indent="-228600">
              <a:defRPr i="1">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i="1">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i="1">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i="1">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i="1">
                <a:solidFill>
                  <a:schemeClr val="tx1"/>
                </a:solidFill>
                <a:latin typeface="Comic Sans MS" panose="030F0702030302020204" pitchFamily="66" charset="0"/>
                <a:ea typeface="宋体" panose="02010600030101010101" pitchFamily="2" charset="-122"/>
              </a:defRPr>
            </a:lvl9pPr>
          </a:lstStyle>
          <a:p>
            <a:pPr algn="ctr" eaLnBrk="1" hangingPunct="1"/>
            <a:r>
              <a:rPr lang="en-US" altLang="zh-CN" sz="2400" b="1" i="0">
                <a:solidFill>
                  <a:srgbClr val="FFFFFF"/>
                </a:solidFill>
                <a:latin typeface="Times New Roman" panose="02020603050405020304" pitchFamily="18" charset="0"/>
              </a:rPr>
              <a:t>Typical contents of businessEntity element</a:t>
            </a:r>
          </a:p>
        </p:txBody>
      </p:sp>
    </p:spTree>
    <p:extLst>
      <p:ext uri="{BB962C8B-B14F-4D97-AF65-F5344CB8AC3E}">
        <p14:creationId xmlns:p14="http://schemas.microsoft.com/office/powerpoint/2010/main" val="2245901706"/>
      </p:ext>
    </p:extLst>
  </p:cSld>
  <p:clrMapOvr>
    <a:masterClrMapping/>
  </p:clrMapOvr>
  <p:transition spd="slow"/>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7" name="灯片编号占位符 3">
            <a:extLst>
              <a:ext uri="{FF2B5EF4-FFF2-40B4-BE49-F238E27FC236}">
                <a16:creationId xmlns:a16="http://schemas.microsoft.com/office/drawing/2014/main" id="{19A21229-96F2-46A8-9F58-9BD62E6DB568}"/>
              </a:ext>
            </a:extLst>
          </p:cNvPr>
          <p:cNvSpPr txBox="1">
            <a:spLocks noGrp="1"/>
          </p:cNvSpPr>
          <p:nvPr/>
        </p:nvSpPr>
        <p:spPr bwMode="auto">
          <a:xfrm>
            <a:off x="8077200" y="6243638"/>
            <a:ext cx="2133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i="1">
                <a:solidFill>
                  <a:schemeClr val="tx1"/>
                </a:solidFill>
                <a:latin typeface="Comic Sans MS" panose="030F0702030302020204" pitchFamily="66" charset="0"/>
                <a:ea typeface="宋体" panose="02010600030101010101" pitchFamily="2" charset="-122"/>
              </a:defRPr>
            </a:lvl1pPr>
            <a:lvl2pPr marL="742950" indent="-285750">
              <a:defRPr i="1">
                <a:solidFill>
                  <a:schemeClr val="tx1"/>
                </a:solidFill>
                <a:latin typeface="Comic Sans MS" panose="030F0702030302020204" pitchFamily="66" charset="0"/>
                <a:ea typeface="宋体" panose="02010600030101010101" pitchFamily="2" charset="-122"/>
              </a:defRPr>
            </a:lvl2pPr>
            <a:lvl3pPr marL="1143000" indent="-228600">
              <a:defRPr i="1">
                <a:solidFill>
                  <a:schemeClr val="tx1"/>
                </a:solidFill>
                <a:latin typeface="Comic Sans MS" panose="030F0702030302020204" pitchFamily="66" charset="0"/>
                <a:ea typeface="宋体" panose="02010600030101010101" pitchFamily="2" charset="-122"/>
              </a:defRPr>
            </a:lvl3pPr>
            <a:lvl4pPr marL="1600200" indent="-228600">
              <a:defRPr i="1">
                <a:solidFill>
                  <a:schemeClr val="tx1"/>
                </a:solidFill>
                <a:latin typeface="Comic Sans MS" panose="030F0702030302020204" pitchFamily="66" charset="0"/>
                <a:ea typeface="宋体" panose="02010600030101010101" pitchFamily="2" charset="-122"/>
              </a:defRPr>
            </a:lvl4pPr>
            <a:lvl5pPr marL="2057400" indent="-228600">
              <a:defRPr i="1">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i="1">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i="1">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i="1">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i="1">
                <a:solidFill>
                  <a:schemeClr val="tx1"/>
                </a:solidFill>
                <a:latin typeface="Comic Sans MS" panose="030F0702030302020204" pitchFamily="66" charset="0"/>
                <a:ea typeface="宋体" panose="02010600030101010101" pitchFamily="2" charset="-122"/>
              </a:defRPr>
            </a:lvl9pPr>
          </a:lstStyle>
          <a:p>
            <a:pPr algn="r" eaLnBrk="1" hangingPunct="1"/>
            <a:fld id="{6B21A17F-C0DA-4BD1-B8C4-B1E2D7E6B8B6}" type="slidenum">
              <a:rPr lang="zh-CN" altLang="en-US" sz="1200" i="0">
                <a:solidFill>
                  <a:srgbClr val="000000"/>
                </a:solidFill>
                <a:latin typeface="Garamond" panose="02020404030301010803" pitchFamily="18" charset="0"/>
              </a:rPr>
              <a:pPr algn="r" eaLnBrk="1" hangingPunct="1"/>
              <a:t>48</a:t>
            </a:fld>
            <a:endParaRPr lang="en-US" altLang="zh-CN" sz="1200" i="0">
              <a:solidFill>
                <a:srgbClr val="000000"/>
              </a:solidFill>
              <a:latin typeface="Garamond" panose="02020404030301010803" pitchFamily="18" charset="0"/>
            </a:endParaRPr>
          </a:p>
        </p:txBody>
      </p:sp>
      <p:sp>
        <p:nvSpPr>
          <p:cNvPr id="72708" name="Rectangle 7">
            <a:extLst>
              <a:ext uri="{FF2B5EF4-FFF2-40B4-BE49-F238E27FC236}">
                <a16:creationId xmlns:a16="http://schemas.microsoft.com/office/drawing/2014/main" id="{2F5A29E1-7F42-4239-95D7-A3BAFDC1047F}"/>
              </a:ext>
            </a:extLst>
          </p:cNvPr>
          <p:cNvSpPr>
            <a:spLocks noChangeArrowheads="1"/>
          </p:cNvSpPr>
          <p:nvPr/>
        </p:nvSpPr>
        <p:spPr bwMode="auto">
          <a:xfrm>
            <a:off x="779267" y="1228725"/>
            <a:ext cx="10450286" cy="4864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i="1">
                <a:solidFill>
                  <a:schemeClr val="tx1"/>
                </a:solidFill>
                <a:latin typeface="Comic Sans MS" panose="030F0702030302020204" pitchFamily="66" charset="0"/>
                <a:ea typeface="宋体" panose="02010600030101010101" pitchFamily="2" charset="-122"/>
              </a:defRPr>
            </a:lvl1pPr>
            <a:lvl2pPr marL="742950" indent="-285750">
              <a:defRPr i="1">
                <a:solidFill>
                  <a:schemeClr val="tx1"/>
                </a:solidFill>
                <a:latin typeface="Comic Sans MS" panose="030F0702030302020204" pitchFamily="66" charset="0"/>
                <a:ea typeface="宋体" panose="02010600030101010101" pitchFamily="2" charset="-122"/>
              </a:defRPr>
            </a:lvl2pPr>
            <a:lvl3pPr marL="1143000" indent="-228600">
              <a:defRPr i="1">
                <a:solidFill>
                  <a:schemeClr val="tx1"/>
                </a:solidFill>
                <a:latin typeface="Comic Sans MS" panose="030F0702030302020204" pitchFamily="66" charset="0"/>
                <a:ea typeface="宋体" panose="02010600030101010101" pitchFamily="2" charset="-122"/>
              </a:defRPr>
            </a:lvl3pPr>
            <a:lvl4pPr marL="1600200" indent="-228600">
              <a:defRPr i="1">
                <a:solidFill>
                  <a:schemeClr val="tx1"/>
                </a:solidFill>
                <a:latin typeface="Comic Sans MS" panose="030F0702030302020204" pitchFamily="66" charset="0"/>
                <a:ea typeface="宋体" panose="02010600030101010101" pitchFamily="2" charset="-122"/>
              </a:defRPr>
            </a:lvl4pPr>
            <a:lvl5pPr marL="2057400" indent="-228600">
              <a:defRPr i="1">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i="1">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i="1">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i="1">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i="1">
                <a:solidFill>
                  <a:schemeClr val="tx1"/>
                </a:solidFill>
                <a:latin typeface="Comic Sans MS" panose="030F0702030302020204" pitchFamily="66" charset="0"/>
                <a:ea typeface="宋体" panose="02010600030101010101" pitchFamily="2" charset="-122"/>
              </a:defRPr>
            </a:lvl9pPr>
          </a:lstStyle>
          <a:p>
            <a:pPr eaLnBrk="1" hangingPunct="1">
              <a:spcBef>
                <a:spcPct val="20000"/>
              </a:spcBef>
              <a:buFontTx/>
              <a:buChar char="•"/>
            </a:pPr>
            <a:r>
              <a:rPr lang="en-US" altLang="zh-TW" sz="2800" i="0" dirty="0" err="1">
                <a:solidFill>
                  <a:srgbClr val="FF3300"/>
                </a:solidFill>
                <a:latin typeface="Arial" panose="020B0604020202020204" pitchFamily="34" charset="0"/>
                <a:ea typeface="新細明體" panose="02020500000000000000" pitchFamily="18" charset="-120"/>
              </a:rPr>
              <a:t>businessEntity</a:t>
            </a:r>
            <a:r>
              <a:rPr lang="en-US" altLang="zh-TW" sz="2800" i="0" dirty="0">
                <a:solidFill>
                  <a:srgbClr val="000000"/>
                </a:solidFill>
                <a:latin typeface="Arial" panose="020B0604020202020204" pitchFamily="34" charset="0"/>
                <a:ea typeface="新細明體" panose="02020500000000000000" pitchFamily="18" charset="-120"/>
              </a:rPr>
              <a:t> element includes info about the actual business</a:t>
            </a:r>
          </a:p>
          <a:p>
            <a:pPr lvl="1" eaLnBrk="1" hangingPunct="1">
              <a:spcBef>
                <a:spcPct val="20000"/>
              </a:spcBef>
              <a:buFontTx/>
              <a:buChar char="–"/>
            </a:pPr>
            <a:r>
              <a:rPr lang="en-US" altLang="zh-TW" sz="2800" i="0" dirty="0">
                <a:solidFill>
                  <a:srgbClr val="000000"/>
                </a:solidFill>
                <a:latin typeface="Arial" panose="020B0604020202020204" pitchFamily="34" charset="0"/>
                <a:ea typeface="新細明體" panose="02020500000000000000" pitchFamily="18" charset="-120"/>
              </a:rPr>
              <a:t>Business name, description, contact info such as address, phone, contact person, etc.</a:t>
            </a:r>
          </a:p>
          <a:p>
            <a:pPr lvl="1" eaLnBrk="1" hangingPunct="1">
              <a:spcBef>
                <a:spcPct val="20000"/>
              </a:spcBef>
              <a:buFontTx/>
              <a:buChar char="–"/>
            </a:pPr>
            <a:endParaRPr lang="en-US" altLang="zh-TW" sz="2800" i="0" dirty="0">
              <a:solidFill>
                <a:srgbClr val="000000"/>
              </a:solidFill>
              <a:latin typeface="Arial" panose="020B0604020202020204" pitchFamily="34" charset="0"/>
              <a:ea typeface="新細明體" panose="02020500000000000000" pitchFamily="18" charset="-120"/>
            </a:endParaRPr>
          </a:p>
          <a:p>
            <a:pPr eaLnBrk="1" hangingPunct="1">
              <a:spcBef>
                <a:spcPct val="20000"/>
              </a:spcBef>
              <a:buFontTx/>
              <a:buChar char="•"/>
            </a:pPr>
            <a:r>
              <a:rPr lang="en-US" altLang="zh-TW" sz="2800" i="0" dirty="0">
                <a:solidFill>
                  <a:srgbClr val="000000"/>
                </a:solidFill>
                <a:latin typeface="Arial" panose="020B0604020202020204" pitchFamily="34" charset="0"/>
                <a:ea typeface="新細明體" panose="02020500000000000000" pitchFamily="18" charset="-120"/>
              </a:rPr>
              <a:t>Each business will receive a unique </a:t>
            </a:r>
            <a:r>
              <a:rPr lang="en-US" altLang="zh-TW" sz="2800" i="0" dirty="0" err="1">
                <a:solidFill>
                  <a:srgbClr val="FF3300"/>
                </a:solidFill>
                <a:latin typeface="Arial" panose="020B0604020202020204" pitchFamily="34" charset="0"/>
                <a:ea typeface="新細明體" panose="02020500000000000000" pitchFamily="18" charset="-120"/>
              </a:rPr>
              <a:t>businessKey</a:t>
            </a:r>
            <a:r>
              <a:rPr lang="en-US" altLang="zh-TW" sz="2800" i="0" dirty="0">
                <a:solidFill>
                  <a:srgbClr val="000000"/>
                </a:solidFill>
                <a:latin typeface="Arial" panose="020B0604020202020204" pitchFamily="34" charset="0"/>
                <a:ea typeface="新細明體" panose="02020500000000000000" pitchFamily="18" charset="-120"/>
              </a:rPr>
              <a:t> value when </a:t>
            </a:r>
            <a:r>
              <a:rPr lang="en-US" altLang="zh-TW" sz="2800" i="0" dirty="0" err="1">
                <a:solidFill>
                  <a:srgbClr val="000000"/>
                </a:solidFill>
                <a:latin typeface="Arial" panose="020B0604020202020204" pitchFamily="34" charset="0"/>
                <a:ea typeface="新細明體" panose="02020500000000000000" pitchFamily="18" charset="-120"/>
              </a:rPr>
              <a:t>registrating</a:t>
            </a:r>
            <a:r>
              <a:rPr lang="en-US" altLang="zh-TW" sz="2800" i="0" dirty="0">
                <a:solidFill>
                  <a:srgbClr val="000000"/>
                </a:solidFill>
                <a:latin typeface="Arial" panose="020B0604020202020204" pitchFamily="34" charset="0"/>
                <a:ea typeface="新細明體" panose="02020500000000000000" pitchFamily="18" charset="-120"/>
              </a:rPr>
              <a:t> to a UDDI server</a:t>
            </a:r>
          </a:p>
          <a:p>
            <a:pPr lvl="1" eaLnBrk="1" hangingPunct="1">
              <a:spcBef>
                <a:spcPct val="20000"/>
              </a:spcBef>
              <a:buFontTx/>
              <a:buChar char="–"/>
            </a:pPr>
            <a:r>
              <a:rPr lang="en-US" altLang="zh-TW" sz="2800" i="0" dirty="0">
                <a:solidFill>
                  <a:srgbClr val="000000"/>
                </a:solidFill>
                <a:latin typeface="Arial" panose="020B0604020202020204" pitchFamily="34" charset="0"/>
                <a:ea typeface="新細明體" panose="02020500000000000000" pitchFamily="18" charset="-120"/>
              </a:rPr>
              <a:t>e.g. </a:t>
            </a:r>
            <a:r>
              <a:rPr lang="en-US" altLang="zh-TW" sz="2800" i="0" dirty="0" err="1">
                <a:solidFill>
                  <a:srgbClr val="000000"/>
                </a:solidFill>
                <a:latin typeface="Arial" panose="020B0604020202020204" pitchFamily="34" charset="0"/>
                <a:ea typeface="新細明體" panose="02020500000000000000" pitchFamily="18" charset="-120"/>
              </a:rPr>
              <a:t>businessKey</a:t>
            </a:r>
            <a:r>
              <a:rPr lang="en-US" altLang="zh-TW" sz="2800" i="0" dirty="0">
                <a:solidFill>
                  <a:srgbClr val="000000"/>
                </a:solidFill>
                <a:latin typeface="Arial" panose="020B0604020202020204" pitchFamily="34" charset="0"/>
                <a:ea typeface="新細明體" panose="02020500000000000000" pitchFamily="18" charset="-120"/>
              </a:rPr>
              <a:t> of Microsoft in its UDDI server: 0076b468-eb27-42e5-ac09-9955cff462a3</a:t>
            </a:r>
          </a:p>
          <a:p>
            <a:pPr lvl="1" eaLnBrk="1" hangingPunct="1">
              <a:spcBef>
                <a:spcPct val="20000"/>
              </a:spcBef>
              <a:buFontTx/>
              <a:buChar char="–"/>
            </a:pPr>
            <a:endParaRPr lang="en-US" altLang="zh-TW" sz="2800" i="0" dirty="0">
              <a:solidFill>
                <a:srgbClr val="000000"/>
              </a:solidFill>
              <a:latin typeface="Arial" panose="020B0604020202020204" pitchFamily="34" charset="0"/>
              <a:ea typeface="新細明體" panose="02020500000000000000" pitchFamily="18" charset="-120"/>
            </a:endParaRPr>
          </a:p>
          <a:p>
            <a:pPr eaLnBrk="1" hangingPunct="1">
              <a:spcBef>
                <a:spcPct val="20000"/>
              </a:spcBef>
              <a:buFontTx/>
              <a:buChar char="•"/>
            </a:pPr>
            <a:r>
              <a:rPr lang="en-US" altLang="zh-TW" sz="2800" i="0" dirty="0">
                <a:solidFill>
                  <a:srgbClr val="000000"/>
                </a:solidFill>
                <a:latin typeface="Arial" panose="020B0604020202020204" pitchFamily="34" charset="0"/>
                <a:ea typeface="新細明體" panose="02020500000000000000" pitchFamily="18" charset="-120"/>
              </a:rPr>
              <a:t>The key is used to </a:t>
            </a:r>
            <a:r>
              <a:rPr lang="en-US" altLang="zh-TW" sz="2800" i="0" u="sng" dirty="0">
                <a:solidFill>
                  <a:srgbClr val="000000"/>
                </a:solidFill>
                <a:latin typeface="Arial" panose="020B0604020202020204" pitchFamily="34" charset="0"/>
                <a:ea typeface="新細明體" panose="02020500000000000000" pitchFamily="18" charset="-120"/>
              </a:rPr>
              <a:t>tie a business to </a:t>
            </a:r>
            <a:r>
              <a:rPr lang="en-US" altLang="zh-TW" sz="2800" i="0" dirty="0">
                <a:solidFill>
                  <a:srgbClr val="000000"/>
                </a:solidFill>
                <a:latin typeface="Arial" panose="020B0604020202020204" pitchFamily="34" charset="0"/>
                <a:ea typeface="新細明體" panose="02020500000000000000" pitchFamily="18" charset="-120"/>
              </a:rPr>
              <a:t>its published services</a:t>
            </a:r>
          </a:p>
        </p:txBody>
      </p:sp>
      <p:sp>
        <p:nvSpPr>
          <p:cNvPr id="72709" name="Rectangle 7">
            <a:extLst>
              <a:ext uri="{FF2B5EF4-FFF2-40B4-BE49-F238E27FC236}">
                <a16:creationId xmlns:a16="http://schemas.microsoft.com/office/drawing/2014/main" id="{52689D19-5120-45D4-96FA-DBF2C2273BA7}"/>
              </a:ext>
            </a:extLst>
          </p:cNvPr>
          <p:cNvSpPr>
            <a:spLocks noChangeArrowheads="1"/>
          </p:cNvSpPr>
          <p:nvPr/>
        </p:nvSpPr>
        <p:spPr bwMode="auto">
          <a:xfrm>
            <a:off x="2135188" y="333375"/>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i="1">
                <a:solidFill>
                  <a:schemeClr val="tx1"/>
                </a:solidFill>
                <a:latin typeface="Comic Sans MS" panose="030F0702030302020204" pitchFamily="66" charset="0"/>
                <a:ea typeface="宋体" panose="02010600030101010101" pitchFamily="2" charset="-122"/>
              </a:defRPr>
            </a:lvl1pPr>
            <a:lvl2pPr marL="742950" indent="-285750">
              <a:defRPr i="1">
                <a:solidFill>
                  <a:schemeClr val="tx1"/>
                </a:solidFill>
                <a:latin typeface="Comic Sans MS" panose="030F0702030302020204" pitchFamily="66" charset="0"/>
                <a:ea typeface="宋体" panose="02010600030101010101" pitchFamily="2" charset="-122"/>
              </a:defRPr>
            </a:lvl2pPr>
            <a:lvl3pPr marL="1143000" indent="-228600">
              <a:defRPr i="1">
                <a:solidFill>
                  <a:schemeClr val="tx1"/>
                </a:solidFill>
                <a:latin typeface="Comic Sans MS" panose="030F0702030302020204" pitchFamily="66" charset="0"/>
                <a:ea typeface="宋体" panose="02010600030101010101" pitchFamily="2" charset="-122"/>
              </a:defRPr>
            </a:lvl3pPr>
            <a:lvl4pPr marL="1600200" indent="-228600">
              <a:defRPr i="1">
                <a:solidFill>
                  <a:schemeClr val="tx1"/>
                </a:solidFill>
                <a:latin typeface="Comic Sans MS" panose="030F0702030302020204" pitchFamily="66" charset="0"/>
                <a:ea typeface="宋体" panose="02010600030101010101" pitchFamily="2" charset="-122"/>
              </a:defRPr>
            </a:lvl4pPr>
            <a:lvl5pPr marL="2057400" indent="-228600">
              <a:defRPr i="1">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i="1">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i="1">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i="1">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i="1">
                <a:solidFill>
                  <a:schemeClr val="tx1"/>
                </a:solidFill>
                <a:latin typeface="Comic Sans MS" panose="030F0702030302020204" pitchFamily="66" charset="0"/>
                <a:ea typeface="宋体" panose="02010600030101010101" pitchFamily="2" charset="-122"/>
              </a:defRPr>
            </a:lvl9pPr>
          </a:lstStyle>
          <a:p>
            <a:pPr algn="ctr" eaLnBrk="1" hangingPunct="1"/>
            <a:r>
              <a:rPr lang="en-US" altLang="zh-TW" sz="4400" i="0">
                <a:solidFill>
                  <a:srgbClr val="000000"/>
                </a:solidFill>
                <a:latin typeface="Arial" panose="020B0604020202020204" pitchFamily="34" charset="0"/>
                <a:ea typeface="新細明體" panose="02020500000000000000" pitchFamily="18" charset="-120"/>
              </a:rPr>
              <a:t>A. businessEntity</a:t>
            </a:r>
          </a:p>
        </p:txBody>
      </p:sp>
    </p:spTree>
    <p:extLst>
      <p:ext uri="{BB962C8B-B14F-4D97-AF65-F5344CB8AC3E}">
        <p14:creationId xmlns:p14="http://schemas.microsoft.com/office/powerpoint/2010/main" val="40203740"/>
      </p:ext>
    </p:extLst>
  </p:cSld>
  <p:clrMapOvr>
    <a:masterClrMapping/>
  </p:clrMapOvr>
  <p:transition spd="slow"/>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3" name="灯片编号占位符 3">
            <a:extLst>
              <a:ext uri="{FF2B5EF4-FFF2-40B4-BE49-F238E27FC236}">
                <a16:creationId xmlns:a16="http://schemas.microsoft.com/office/drawing/2014/main" id="{0F26021B-A07E-41B3-81F9-BB975AD79F6E}"/>
              </a:ext>
            </a:extLst>
          </p:cNvPr>
          <p:cNvSpPr txBox="1">
            <a:spLocks noGrp="1"/>
          </p:cNvSpPr>
          <p:nvPr/>
        </p:nvSpPr>
        <p:spPr bwMode="auto">
          <a:xfrm>
            <a:off x="8077200" y="6243638"/>
            <a:ext cx="2133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i="1">
                <a:solidFill>
                  <a:schemeClr val="tx1"/>
                </a:solidFill>
                <a:latin typeface="Comic Sans MS" panose="030F0702030302020204" pitchFamily="66" charset="0"/>
                <a:ea typeface="宋体" panose="02010600030101010101" pitchFamily="2" charset="-122"/>
              </a:defRPr>
            </a:lvl1pPr>
            <a:lvl2pPr marL="742950" indent="-285750">
              <a:defRPr i="1">
                <a:solidFill>
                  <a:schemeClr val="tx1"/>
                </a:solidFill>
                <a:latin typeface="Comic Sans MS" panose="030F0702030302020204" pitchFamily="66" charset="0"/>
                <a:ea typeface="宋体" panose="02010600030101010101" pitchFamily="2" charset="-122"/>
              </a:defRPr>
            </a:lvl2pPr>
            <a:lvl3pPr marL="1143000" indent="-228600">
              <a:defRPr i="1">
                <a:solidFill>
                  <a:schemeClr val="tx1"/>
                </a:solidFill>
                <a:latin typeface="Comic Sans MS" panose="030F0702030302020204" pitchFamily="66" charset="0"/>
                <a:ea typeface="宋体" panose="02010600030101010101" pitchFamily="2" charset="-122"/>
              </a:defRPr>
            </a:lvl3pPr>
            <a:lvl4pPr marL="1600200" indent="-228600">
              <a:defRPr i="1">
                <a:solidFill>
                  <a:schemeClr val="tx1"/>
                </a:solidFill>
                <a:latin typeface="Comic Sans MS" panose="030F0702030302020204" pitchFamily="66" charset="0"/>
                <a:ea typeface="宋体" panose="02010600030101010101" pitchFamily="2" charset="-122"/>
              </a:defRPr>
            </a:lvl4pPr>
            <a:lvl5pPr marL="2057400" indent="-228600">
              <a:defRPr i="1">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i="1">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i="1">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i="1">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i="1">
                <a:solidFill>
                  <a:schemeClr val="tx1"/>
                </a:solidFill>
                <a:latin typeface="Comic Sans MS" panose="030F0702030302020204" pitchFamily="66" charset="0"/>
                <a:ea typeface="宋体" panose="02010600030101010101" pitchFamily="2" charset="-122"/>
              </a:defRPr>
            </a:lvl9pPr>
          </a:lstStyle>
          <a:p>
            <a:pPr algn="r" eaLnBrk="1" hangingPunct="1"/>
            <a:fld id="{787C4EC3-8970-40E2-B862-47DE21605C6F}" type="slidenum">
              <a:rPr lang="zh-CN" altLang="en-US" sz="1200" i="0">
                <a:solidFill>
                  <a:srgbClr val="000000"/>
                </a:solidFill>
                <a:latin typeface="Garamond" panose="02020404030301010803" pitchFamily="18" charset="0"/>
              </a:rPr>
              <a:pPr algn="r" eaLnBrk="1" hangingPunct="1"/>
              <a:t>49</a:t>
            </a:fld>
            <a:endParaRPr lang="en-US" altLang="zh-CN" sz="1200" i="0">
              <a:solidFill>
                <a:srgbClr val="000000"/>
              </a:solidFill>
              <a:latin typeface="Garamond" panose="02020404030301010803" pitchFamily="18" charset="0"/>
            </a:endParaRPr>
          </a:p>
        </p:txBody>
      </p:sp>
      <p:sp>
        <p:nvSpPr>
          <p:cNvPr id="71684" name="Rectangle 7">
            <a:extLst>
              <a:ext uri="{FF2B5EF4-FFF2-40B4-BE49-F238E27FC236}">
                <a16:creationId xmlns:a16="http://schemas.microsoft.com/office/drawing/2014/main" id="{0E4565B2-AC3F-4616-AA16-B9C6E0D846A6}"/>
              </a:ext>
            </a:extLst>
          </p:cNvPr>
          <p:cNvSpPr>
            <a:spLocks noChangeArrowheads="1"/>
          </p:cNvSpPr>
          <p:nvPr/>
        </p:nvSpPr>
        <p:spPr bwMode="auto">
          <a:xfrm>
            <a:off x="2100263" y="41275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i="1">
                <a:solidFill>
                  <a:schemeClr val="tx1"/>
                </a:solidFill>
                <a:latin typeface="Comic Sans MS" panose="030F0702030302020204" pitchFamily="66" charset="0"/>
                <a:ea typeface="宋体" panose="02010600030101010101" pitchFamily="2" charset="-122"/>
              </a:defRPr>
            </a:lvl1pPr>
            <a:lvl2pPr marL="742950" indent="-285750">
              <a:defRPr i="1">
                <a:solidFill>
                  <a:schemeClr val="tx1"/>
                </a:solidFill>
                <a:latin typeface="Comic Sans MS" panose="030F0702030302020204" pitchFamily="66" charset="0"/>
                <a:ea typeface="宋体" panose="02010600030101010101" pitchFamily="2" charset="-122"/>
              </a:defRPr>
            </a:lvl2pPr>
            <a:lvl3pPr marL="1143000" indent="-228600">
              <a:defRPr i="1">
                <a:solidFill>
                  <a:schemeClr val="tx1"/>
                </a:solidFill>
                <a:latin typeface="Comic Sans MS" panose="030F0702030302020204" pitchFamily="66" charset="0"/>
                <a:ea typeface="宋体" panose="02010600030101010101" pitchFamily="2" charset="-122"/>
              </a:defRPr>
            </a:lvl3pPr>
            <a:lvl4pPr marL="1600200" indent="-228600">
              <a:defRPr i="1">
                <a:solidFill>
                  <a:schemeClr val="tx1"/>
                </a:solidFill>
                <a:latin typeface="Comic Sans MS" panose="030F0702030302020204" pitchFamily="66" charset="0"/>
                <a:ea typeface="宋体" panose="02010600030101010101" pitchFamily="2" charset="-122"/>
              </a:defRPr>
            </a:lvl4pPr>
            <a:lvl5pPr marL="2057400" indent="-228600">
              <a:defRPr i="1">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i="1">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i="1">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i="1">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i="1">
                <a:solidFill>
                  <a:schemeClr val="tx1"/>
                </a:solidFill>
                <a:latin typeface="Comic Sans MS" panose="030F0702030302020204" pitchFamily="66" charset="0"/>
                <a:ea typeface="宋体" panose="02010600030101010101" pitchFamily="2" charset="-122"/>
              </a:defRPr>
            </a:lvl9pPr>
          </a:lstStyle>
          <a:p>
            <a:pPr algn="ctr" eaLnBrk="1" hangingPunct="1"/>
            <a:r>
              <a:rPr lang="en-US" altLang="zh-TW" sz="4400" i="0">
                <a:solidFill>
                  <a:srgbClr val="000000"/>
                </a:solidFill>
                <a:latin typeface="Arial" panose="020B0604020202020204" pitchFamily="34" charset="0"/>
                <a:ea typeface="新細明體" panose="02020500000000000000" pitchFamily="18" charset="-120"/>
              </a:rPr>
              <a:t>A. businessEntity</a:t>
            </a:r>
          </a:p>
        </p:txBody>
      </p:sp>
      <p:sp>
        <p:nvSpPr>
          <p:cNvPr id="71685" name="Text Box 8">
            <a:extLst>
              <a:ext uri="{FF2B5EF4-FFF2-40B4-BE49-F238E27FC236}">
                <a16:creationId xmlns:a16="http://schemas.microsoft.com/office/drawing/2014/main" id="{2D35D4AB-6086-464E-B759-7FF8AAFE6D54}"/>
              </a:ext>
            </a:extLst>
          </p:cNvPr>
          <p:cNvSpPr txBox="1">
            <a:spLocks noChangeArrowheads="1"/>
          </p:cNvSpPr>
          <p:nvPr/>
        </p:nvSpPr>
        <p:spPr bwMode="auto">
          <a:xfrm>
            <a:off x="1847850" y="1412875"/>
            <a:ext cx="8528050" cy="4673600"/>
          </a:xfrm>
          <a:prstGeom prst="rect">
            <a:avLst/>
          </a:prstGeom>
          <a:solidFill>
            <a:srgbClr val="9CDF8F"/>
          </a:solidFill>
          <a:ln>
            <a:noFill/>
          </a:ln>
          <a:effectLst>
            <a:outerShdw dist="107763" dir="2700000" algn="ctr" rotWithShape="0">
              <a:schemeClr val="bg2">
                <a:alpha val="50000"/>
              </a:scheme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i="1">
                <a:solidFill>
                  <a:schemeClr val="tx1"/>
                </a:solidFill>
                <a:latin typeface="Comic Sans MS" panose="030F0702030302020204" pitchFamily="66" charset="0"/>
                <a:ea typeface="宋体" panose="02010600030101010101" pitchFamily="2" charset="-122"/>
              </a:defRPr>
            </a:lvl1pPr>
            <a:lvl2pPr marL="742950" indent="-285750">
              <a:defRPr i="1">
                <a:solidFill>
                  <a:schemeClr val="tx1"/>
                </a:solidFill>
                <a:latin typeface="Comic Sans MS" panose="030F0702030302020204" pitchFamily="66" charset="0"/>
                <a:ea typeface="宋体" panose="02010600030101010101" pitchFamily="2" charset="-122"/>
              </a:defRPr>
            </a:lvl2pPr>
            <a:lvl3pPr marL="1143000" indent="-228600">
              <a:defRPr i="1">
                <a:solidFill>
                  <a:schemeClr val="tx1"/>
                </a:solidFill>
                <a:latin typeface="Comic Sans MS" panose="030F0702030302020204" pitchFamily="66" charset="0"/>
                <a:ea typeface="宋体" panose="02010600030101010101" pitchFamily="2" charset="-122"/>
              </a:defRPr>
            </a:lvl3pPr>
            <a:lvl4pPr marL="1600200" indent="-228600">
              <a:defRPr i="1">
                <a:solidFill>
                  <a:schemeClr val="tx1"/>
                </a:solidFill>
                <a:latin typeface="Comic Sans MS" panose="030F0702030302020204" pitchFamily="66" charset="0"/>
                <a:ea typeface="宋体" panose="02010600030101010101" pitchFamily="2" charset="-122"/>
              </a:defRPr>
            </a:lvl4pPr>
            <a:lvl5pPr marL="2057400" indent="-228600">
              <a:defRPr i="1">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i="1">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i="1">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i="1">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i="1">
                <a:solidFill>
                  <a:schemeClr val="tx1"/>
                </a:solidFill>
                <a:latin typeface="Comic Sans MS" panose="030F0702030302020204" pitchFamily="66" charset="0"/>
                <a:ea typeface="宋体" panose="02010600030101010101" pitchFamily="2" charset="-122"/>
              </a:defRPr>
            </a:lvl9pPr>
          </a:lstStyle>
          <a:p>
            <a:pPr eaLnBrk="1" hangingPunct="1"/>
            <a:r>
              <a:rPr lang="en-US" altLang="zh-TW" sz="2400" b="1" i="0">
                <a:latin typeface="Courier New" panose="02070309020205020404" pitchFamily="49" charset="0"/>
                <a:ea typeface="新細明體" panose="02020500000000000000" pitchFamily="18" charset="-120"/>
              </a:rPr>
              <a:t>&lt;businessEntity</a:t>
            </a:r>
          </a:p>
          <a:p>
            <a:pPr eaLnBrk="1" hangingPunct="1"/>
            <a:r>
              <a:rPr lang="en-US" altLang="zh-TW" sz="2400" b="1" i="0">
                <a:latin typeface="Courier New" panose="02070309020205020404" pitchFamily="49" charset="0"/>
                <a:ea typeface="新細明體" panose="02020500000000000000" pitchFamily="18" charset="-120"/>
              </a:rPr>
              <a:t>  businessKey=</a:t>
            </a:r>
          </a:p>
          <a:p>
            <a:pPr eaLnBrk="1" hangingPunct="1"/>
            <a:r>
              <a:rPr lang="en-US" altLang="zh-TW" sz="2400" b="1" i="0">
                <a:latin typeface="Courier New" panose="02070309020205020404" pitchFamily="49" charset="0"/>
                <a:ea typeface="新細明體" panose="02020500000000000000" pitchFamily="18" charset="-120"/>
              </a:rPr>
              <a:t>     “</a:t>
            </a:r>
            <a:r>
              <a:rPr lang="en-US" altLang="zh-TW" sz="2000" b="1" i="0">
                <a:latin typeface="Courier New" panose="02070309020205020404" pitchFamily="49" charset="0"/>
                <a:ea typeface="新細明體" panose="02020500000000000000" pitchFamily="18" charset="-120"/>
              </a:rPr>
              <a:t>ba744ed0-3aaf-11d5-80dc-002035229c64</a:t>
            </a:r>
            <a:r>
              <a:rPr lang="en-US" altLang="zh-TW" sz="2400" b="1" i="0">
                <a:latin typeface="Courier New" panose="02070309020205020404" pitchFamily="49" charset="0"/>
                <a:ea typeface="新細明體" panose="02020500000000000000" pitchFamily="18" charset="-120"/>
              </a:rPr>
              <a:t>”&gt; </a:t>
            </a:r>
          </a:p>
          <a:p>
            <a:pPr eaLnBrk="1" hangingPunct="1"/>
            <a:r>
              <a:rPr lang="en-US" altLang="zh-TW" sz="2400" b="1" i="0">
                <a:latin typeface="Courier New" panose="02070309020205020404" pitchFamily="49" charset="0"/>
                <a:ea typeface="新細明體" panose="02020500000000000000" pitchFamily="18" charset="-120"/>
              </a:rPr>
              <a:t>  &lt;name&gt; XMethods &lt;/name&gt;</a:t>
            </a:r>
          </a:p>
          <a:p>
            <a:pPr eaLnBrk="1" hangingPunct="1"/>
            <a:r>
              <a:rPr lang="en-US" altLang="zh-TW" sz="2400" b="1" i="0">
                <a:latin typeface="Courier New" panose="02070309020205020404" pitchFamily="49" charset="0"/>
                <a:ea typeface="新細明體" panose="02020500000000000000" pitchFamily="18" charset="-120"/>
              </a:rPr>
              <a:t>  &lt;description&gt; … &lt;/description&gt;</a:t>
            </a:r>
          </a:p>
          <a:p>
            <a:pPr eaLnBrk="1" hangingPunct="1"/>
            <a:r>
              <a:rPr lang="en-US" altLang="zh-TW" sz="2400" b="1" i="0">
                <a:latin typeface="Courier New" panose="02070309020205020404" pitchFamily="49" charset="0"/>
                <a:ea typeface="新細明體" panose="02020500000000000000" pitchFamily="18" charset="-120"/>
              </a:rPr>
              <a:t>  &lt;contacts&gt;</a:t>
            </a:r>
          </a:p>
          <a:p>
            <a:pPr eaLnBrk="1" hangingPunct="1"/>
            <a:r>
              <a:rPr lang="en-US" altLang="zh-TW" sz="2400" b="1" i="0">
                <a:latin typeface="Courier New" panose="02070309020205020404" pitchFamily="49" charset="0"/>
                <a:ea typeface="新細明體" panose="02020500000000000000" pitchFamily="18" charset="-120"/>
              </a:rPr>
              <a:t>    &lt;contact&gt; … &lt;/contact&gt;</a:t>
            </a:r>
          </a:p>
          <a:p>
            <a:pPr eaLnBrk="1" hangingPunct="1"/>
            <a:r>
              <a:rPr lang="en-US" altLang="zh-TW" sz="2400" b="1" i="0">
                <a:latin typeface="Courier New" panose="02070309020205020404" pitchFamily="49" charset="0"/>
                <a:ea typeface="新細明體" panose="02020500000000000000" pitchFamily="18" charset="-120"/>
              </a:rPr>
              <a:t>    &lt;contact&gt; … &lt;/contact&gt;</a:t>
            </a:r>
          </a:p>
          <a:p>
            <a:pPr eaLnBrk="1" hangingPunct="1"/>
            <a:r>
              <a:rPr lang="en-US" altLang="zh-TW" sz="2400" b="1" i="0">
                <a:latin typeface="Courier New" panose="02070309020205020404" pitchFamily="49" charset="0"/>
                <a:ea typeface="新細明體" panose="02020500000000000000" pitchFamily="18" charset="-120"/>
              </a:rPr>
              <a:t>  &lt;/contacts&gt;</a:t>
            </a:r>
          </a:p>
          <a:p>
            <a:pPr eaLnBrk="1" hangingPunct="1"/>
            <a:r>
              <a:rPr lang="en-US" altLang="zh-TW" sz="2400" b="1" i="0">
                <a:latin typeface="Courier New" panose="02070309020205020404" pitchFamily="49" charset="0"/>
                <a:ea typeface="新細明體" panose="02020500000000000000" pitchFamily="18" charset="-120"/>
              </a:rPr>
              <a:t>  &lt;identifierBag&gt; … &lt;/identifierBag&gt;</a:t>
            </a:r>
          </a:p>
          <a:p>
            <a:pPr eaLnBrk="1" hangingPunct="1"/>
            <a:r>
              <a:rPr lang="en-US" altLang="zh-TW" sz="2400" b="1" i="0">
                <a:latin typeface="Courier New" panose="02070309020205020404" pitchFamily="49" charset="0"/>
                <a:ea typeface="新細明體" panose="02020500000000000000" pitchFamily="18" charset="-120"/>
              </a:rPr>
              <a:t>  &lt;categoryBag&gt; … &lt;/categoryBag&gt;</a:t>
            </a:r>
          </a:p>
          <a:p>
            <a:pPr eaLnBrk="1" hangingPunct="1"/>
            <a:r>
              <a:rPr lang="en-US" altLang="zh-TW" sz="2400" b="1" i="0">
                <a:latin typeface="Courier New" panose="02070309020205020404" pitchFamily="49" charset="0"/>
                <a:ea typeface="新細明體" panose="02020500000000000000" pitchFamily="18" charset="-120"/>
              </a:rPr>
              <a:t>&lt;/businessEntity&gt;</a:t>
            </a:r>
          </a:p>
        </p:txBody>
      </p:sp>
      <p:sp>
        <p:nvSpPr>
          <p:cNvPr id="71686" name="Text Box 9">
            <a:extLst>
              <a:ext uri="{FF2B5EF4-FFF2-40B4-BE49-F238E27FC236}">
                <a16:creationId xmlns:a16="http://schemas.microsoft.com/office/drawing/2014/main" id="{649CF986-4A28-4187-9053-080C6C883A2D}"/>
              </a:ext>
            </a:extLst>
          </p:cNvPr>
          <p:cNvSpPr txBox="1">
            <a:spLocks noChangeArrowheads="1"/>
          </p:cNvSpPr>
          <p:nvPr/>
        </p:nvSpPr>
        <p:spPr bwMode="auto">
          <a:xfrm>
            <a:off x="7608888" y="3573464"/>
            <a:ext cx="2590800" cy="1200329"/>
          </a:xfrm>
          <a:prstGeom prst="rect">
            <a:avLst/>
          </a:prstGeom>
          <a:solidFill>
            <a:srgbClr val="FF3300"/>
          </a:solidFill>
          <a:ln>
            <a:noFill/>
          </a:ln>
          <a:extLst>
            <a:ext uri="{91240B29-F687-4F45-9708-019B960494DF}">
              <a14:hiddenLine xmlns:a14="http://schemas.microsoft.com/office/drawing/2010/main" w="9525" algn="ctr">
                <a:solidFill>
                  <a:srgbClr val="000000"/>
                </a:solidFill>
                <a:miter lim="800000"/>
                <a:headEnd/>
                <a:tailEnd type="none" w="lg" len="lg"/>
              </a14:hiddenLine>
            </a:ext>
          </a:extLst>
        </p:spPr>
        <p:txBody>
          <a:bodyPr>
            <a:spAutoFit/>
          </a:bodyPr>
          <a:lstStyle>
            <a:lvl1pPr>
              <a:defRPr i="1">
                <a:solidFill>
                  <a:schemeClr val="tx1"/>
                </a:solidFill>
                <a:latin typeface="Comic Sans MS" panose="030F0702030302020204" pitchFamily="66" charset="0"/>
                <a:ea typeface="宋体" panose="02010600030101010101" pitchFamily="2" charset="-122"/>
              </a:defRPr>
            </a:lvl1pPr>
            <a:lvl2pPr marL="742950" indent="-285750">
              <a:defRPr i="1">
                <a:solidFill>
                  <a:schemeClr val="tx1"/>
                </a:solidFill>
                <a:latin typeface="Comic Sans MS" panose="030F0702030302020204" pitchFamily="66" charset="0"/>
                <a:ea typeface="宋体" panose="02010600030101010101" pitchFamily="2" charset="-122"/>
              </a:defRPr>
            </a:lvl2pPr>
            <a:lvl3pPr marL="1143000" indent="-228600">
              <a:defRPr i="1">
                <a:solidFill>
                  <a:schemeClr val="tx1"/>
                </a:solidFill>
                <a:latin typeface="Comic Sans MS" panose="030F0702030302020204" pitchFamily="66" charset="0"/>
                <a:ea typeface="宋体" panose="02010600030101010101" pitchFamily="2" charset="-122"/>
              </a:defRPr>
            </a:lvl3pPr>
            <a:lvl4pPr marL="1600200" indent="-228600">
              <a:defRPr i="1">
                <a:solidFill>
                  <a:schemeClr val="tx1"/>
                </a:solidFill>
                <a:latin typeface="Comic Sans MS" panose="030F0702030302020204" pitchFamily="66" charset="0"/>
                <a:ea typeface="宋体" panose="02010600030101010101" pitchFamily="2" charset="-122"/>
              </a:defRPr>
            </a:lvl4pPr>
            <a:lvl5pPr marL="2057400" indent="-228600">
              <a:defRPr i="1">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i="1">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i="1">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i="1">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i="1">
                <a:solidFill>
                  <a:schemeClr val="tx1"/>
                </a:solidFill>
                <a:latin typeface="Comic Sans MS" panose="030F0702030302020204" pitchFamily="66" charset="0"/>
                <a:ea typeface="宋体" panose="02010600030101010101" pitchFamily="2" charset="-122"/>
              </a:defRPr>
            </a:lvl9pPr>
          </a:lstStyle>
          <a:p>
            <a:pPr algn="ctr" eaLnBrk="1" hangingPunct="1"/>
            <a:r>
              <a:rPr lang="en-US" altLang="zh-CN" sz="2400" b="1" i="0">
                <a:solidFill>
                  <a:srgbClr val="FFFFFF"/>
                </a:solidFill>
                <a:latin typeface="Times New Roman" panose="02020603050405020304" pitchFamily="18" charset="0"/>
              </a:rPr>
              <a:t>Typical contents of businessEntity element</a:t>
            </a:r>
          </a:p>
        </p:txBody>
      </p:sp>
    </p:spTree>
    <p:extLst>
      <p:ext uri="{BB962C8B-B14F-4D97-AF65-F5344CB8AC3E}">
        <p14:creationId xmlns:p14="http://schemas.microsoft.com/office/powerpoint/2010/main" val="3808177648"/>
      </p:ext>
    </p:extLst>
  </p:cSld>
  <p:clrMapOvr>
    <a:masterClrMapping/>
  </p:clrMapOvr>
  <p:transition spd="slow"/>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灯片编号占位符 5"/>
          <p:cNvSpPr>
            <a:spLocks noGrp="1"/>
          </p:cNvSpPr>
          <p:nvPr>
            <p:ph type="sldNum" sz="quarter" idx="12"/>
          </p:nvPr>
        </p:nvSpPr>
        <p:spPr/>
        <p:txBody>
          <a:bodyPr/>
          <a:lstStyle/>
          <a:p>
            <a:fld id="{6DF038A7-FBCE-404B-88B7-94BF46117CE8}" type="slidenum">
              <a:rPr lang="en-US" altLang="en-US"/>
              <a:pPr/>
              <a:t>5</a:t>
            </a:fld>
            <a:endParaRPr lang="en-US" altLang="en-US"/>
          </a:p>
        </p:txBody>
      </p:sp>
      <p:sp>
        <p:nvSpPr>
          <p:cNvPr id="154626" name="Rectangle 2"/>
          <p:cNvSpPr>
            <a:spLocks noGrp="1" noChangeArrowheads="1"/>
          </p:cNvSpPr>
          <p:nvPr>
            <p:ph type="title"/>
          </p:nvPr>
        </p:nvSpPr>
        <p:spPr/>
        <p:txBody>
          <a:bodyPr/>
          <a:lstStyle/>
          <a:p>
            <a:r>
              <a:rPr lang="en-US" altLang="en-US" dirty="0"/>
              <a:t>Using the Protocols Together – service provider perspective</a:t>
            </a:r>
          </a:p>
        </p:txBody>
      </p:sp>
      <p:sp>
        <p:nvSpPr>
          <p:cNvPr id="154650" name="Rectangle 26"/>
          <p:cNvSpPr>
            <a:spLocks noChangeArrowheads="1"/>
          </p:cNvSpPr>
          <p:nvPr/>
        </p:nvSpPr>
        <p:spPr bwMode="auto">
          <a:xfrm>
            <a:off x="3733800" y="1828800"/>
            <a:ext cx="4267200" cy="609600"/>
          </a:xfrm>
          <a:prstGeom prst="rect">
            <a:avLst/>
          </a:prstGeom>
          <a:solidFill>
            <a:srgbClr val="BBE0E3"/>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b="1" dirty="0">
                <a:solidFill>
                  <a:srgbClr val="000000"/>
                </a:solidFill>
              </a:rPr>
              <a:t>Create core functionality</a:t>
            </a:r>
          </a:p>
        </p:txBody>
      </p:sp>
      <p:sp>
        <p:nvSpPr>
          <p:cNvPr id="154651" name="Text Box 27"/>
          <p:cNvSpPr txBox="1">
            <a:spLocks noChangeArrowheads="1"/>
          </p:cNvSpPr>
          <p:nvPr/>
        </p:nvSpPr>
        <p:spPr bwMode="auto">
          <a:xfrm>
            <a:off x="2209800" y="1927225"/>
            <a:ext cx="917302" cy="400110"/>
          </a:xfrm>
          <a:prstGeom prst="rect">
            <a:avLst/>
          </a:prstGeom>
          <a:noFill/>
          <a:ln>
            <a:noFill/>
          </a:ln>
          <a:effectLst/>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b="1"/>
              <a:t>Step 1:</a:t>
            </a:r>
          </a:p>
        </p:txBody>
      </p:sp>
      <p:sp>
        <p:nvSpPr>
          <p:cNvPr id="154652" name="Line 28"/>
          <p:cNvSpPr>
            <a:spLocks noChangeShapeType="1"/>
          </p:cNvSpPr>
          <p:nvPr/>
        </p:nvSpPr>
        <p:spPr bwMode="auto">
          <a:xfrm flipH="1">
            <a:off x="2209800" y="2438400"/>
            <a:ext cx="2362200" cy="0"/>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154653" name="Rectangle 29"/>
          <p:cNvSpPr>
            <a:spLocks noChangeArrowheads="1"/>
          </p:cNvSpPr>
          <p:nvPr/>
        </p:nvSpPr>
        <p:spPr bwMode="auto">
          <a:xfrm>
            <a:off x="2133600" y="1828800"/>
            <a:ext cx="5867400" cy="6096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rgbClr val="BBE0E3"/>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54654" name="Rectangle 30"/>
          <p:cNvSpPr>
            <a:spLocks noChangeArrowheads="1"/>
          </p:cNvSpPr>
          <p:nvPr/>
        </p:nvSpPr>
        <p:spPr bwMode="auto">
          <a:xfrm>
            <a:off x="4419600" y="2667000"/>
            <a:ext cx="4419600" cy="609600"/>
          </a:xfrm>
          <a:prstGeom prst="rect">
            <a:avLst/>
          </a:prstGeom>
          <a:solidFill>
            <a:srgbClr val="BBE0E3"/>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b="1" dirty="0">
                <a:solidFill>
                  <a:srgbClr val="000000"/>
                </a:solidFill>
              </a:rPr>
              <a:t>Create an XML-RPC or SOAP service wrapper</a:t>
            </a:r>
          </a:p>
        </p:txBody>
      </p:sp>
      <p:sp>
        <p:nvSpPr>
          <p:cNvPr id="154655" name="Text Box 31"/>
          <p:cNvSpPr txBox="1">
            <a:spLocks noChangeArrowheads="1"/>
          </p:cNvSpPr>
          <p:nvPr/>
        </p:nvSpPr>
        <p:spPr bwMode="auto">
          <a:xfrm>
            <a:off x="2895600" y="2765425"/>
            <a:ext cx="917302" cy="400110"/>
          </a:xfrm>
          <a:prstGeom prst="rect">
            <a:avLst/>
          </a:prstGeom>
          <a:noFill/>
          <a:ln>
            <a:noFill/>
          </a:ln>
          <a:effectLst/>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b="1"/>
              <a:t>Step 2:</a:t>
            </a:r>
          </a:p>
        </p:txBody>
      </p:sp>
      <p:sp>
        <p:nvSpPr>
          <p:cNvPr id="154656" name="Line 32"/>
          <p:cNvSpPr>
            <a:spLocks noChangeShapeType="1"/>
          </p:cNvSpPr>
          <p:nvPr/>
        </p:nvSpPr>
        <p:spPr bwMode="auto">
          <a:xfrm flipH="1">
            <a:off x="2895600" y="3276600"/>
            <a:ext cx="2362200" cy="0"/>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154657" name="Rectangle 33"/>
          <p:cNvSpPr>
            <a:spLocks noChangeArrowheads="1"/>
          </p:cNvSpPr>
          <p:nvPr/>
        </p:nvSpPr>
        <p:spPr bwMode="auto">
          <a:xfrm>
            <a:off x="2819400" y="2667000"/>
            <a:ext cx="6019800" cy="6096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rgbClr val="BBE0E3"/>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54658" name="Rectangle 34"/>
          <p:cNvSpPr>
            <a:spLocks noChangeArrowheads="1"/>
          </p:cNvSpPr>
          <p:nvPr/>
        </p:nvSpPr>
        <p:spPr bwMode="auto">
          <a:xfrm>
            <a:off x="5029200" y="3505200"/>
            <a:ext cx="4267200" cy="609600"/>
          </a:xfrm>
          <a:prstGeom prst="rect">
            <a:avLst/>
          </a:prstGeom>
          <a:solidFill>
            <a:srgbClr val="BBE0E3"/>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b="1" dirty="0">
                <a:solidFill>
                  <a:srgbClr val="000000"/>
                </a:solidFill>
              </a:rPr>
              <a:t>Create WSDL service description </a:t>
            </a:r>
          </a:p>
          <a:p>
            <a:r>
              <a:rPr lang="en-US" altLang="en-US" b="1" dirty="0">
                <a:solidFill>
                  <a:srgbClr val="000000"/>
                </a:solidFill>
              </a:rPr>
              <a:t>or XML-RPC integration instructions</a:t>
            </a:r>
          </a:p>
        </p:txBody>
      </p:sp>
      <p:sp>
        <p:nvSpPr>
          <p:cNvPr id="154659" name="Text Box 35"/>
          <p:cNvSpPr txBox="1">
            <a:spLocks noChangeArrowheads="1"/>
          </p:cNvSpPr>
          <p:nvPr/>
        </p:nvSpPr>
        <p:spPr bwMode="auto">
          <a:xfrm>
            <a:off x="3505200" y="3603625"/>
            <a:ext cx="917302" cy="400110"/>
          </a:xfrm>
          <a:prstGeom prst="rect">
            <a:avLst/>
          </a:prstGeom>
          <a:noFill/>
          <a:ln>
            <a:noFill/>
          </a:ln>
          <a:effectLst/>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b="1" dirty="0"/>
              <a:t>Step 3:</a:t>
            </a:r>
          </a:p>
        </p:txBody>
      </p:sp>
      <p:sp>
        <p:nvSpPr>
          <p:cNvPr id="154660" name="Line 36"/>
          <p:cNvSpPr>
            <a:spLocks noChangeShapeType="1"/>
          </p:cNvSpPr>
          <p:nvPr/>
        </p:nvSpPr>
        <p:spPr bwMode="auto">
          <a:xfrm flipH="1">
            <a:off x="3505200" y="4114800"/>
            <a:ext cx="2362200" cy="0"/>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154661" name="Rectangle 37"/>
          <p:cNvSpPr>
            <a:spLocks noChangeArrowheads="1"/>
          </p:cNvSpPr>
          <p:nvPr/>
        </p:nvSpPr>
        <p:spPr bwMode="auto">
          <a:xfrm>
            <a:off x="3429000" y="3505200"/>
            <a:ext cx="5867400" cy="6096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rgbClr val="BBE0E3"/>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54662" name="Rectangle 38"/>
          <p:cNvSpPr>
            <a:spLocks noChangeArrowheads="1"/>
          </p:cNvSpPr>
          <p:nvPr/>
        </p:nvSpPr>
        <p:spPr bwMode="auto">
          <a:xfrm>
            <a:off x="5715000" y="4343400"/>
            <a:ext cx="4267200" cy="609600"/>
          </a:xfrm>
          <a:prstGeom prst="rect">
            <a:avLst/>
          </a:prstGeom>
          <a:solidFill>
            <a:srgbClr val="BBE0E3"/>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b="1" dirty="0">
                <a:solidFill>
                  <a:srgbClr val="000000"/>
                </a:solidFill>
              </a:rPr>
              <a:t>Deploy service</a:t>
            </a:r>
          </a:p>
        </p:txBody>
      </p:sp>
      <p:sp>
        <p:nvSpPr>
          <p:cNvPr id="154663" name="Text Box 39"/>
          <p:cNvSpPr txBox="1">
            <a:spLocks noChangeArrowheads="1"/>
          </p:cNvSpPr>
          <p:nvPr/>
        </p:nvSpPr>
        <p:spPr bwMode="auto">
          <a:xfrm>
            <a:off x="4191000" y="4441825"/>
            <a:ext cx="917302" cy="400110"/>
          </a:xfrm>
          <a:prstGeom prst="rect">
            <a:avLst/>
          </a:prstGeom>
          <a:noFill/>
          <a:ln>
            <a:noFill/>
          </a:ln>
          <a:effectLst/>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b="1" dirty="0"/>
              <a:t>Step 4:</a:t>
            </a:r>
          </a:p>
        </p:txBody>
      </p:sp>
      <p:sp>
        <p:nvSpPr>
          <p:cNvPr id="154664" name="Line 40"/>
          <p:cNvSpPr>
            <a:spLocks noChangeShapeType="1"/>
          </p:cNvSpPr>
          <p:nvPr/>
        </p:nvSpPr>
        <p:spPr bwMode="auto">
          <a:xfrm flipH="1">
            <a:off x="4191000" y="4953000"/>
            <a:ext cx="2362200" cy="0"/>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154665" name="Rectangle 41"/>
          <p:cNvSpPr>
            <a:spLocks noChangeArrowheads="1"/>
          </p:cNvSpPr>
          <p:nvPr/>
        </p:nvSpPr>
        <p:spPr bwMode="auto">
          <a:xfrm>
            <a:off x="4114800" y="4343400"/>
            <a:ext cx="5867400" cy="6096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rgbClr val="BBE0E3"/>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54666" name="Line 42"/>
          <p:cNvSpPr>
            <a:spLocks noChangeShapeType="1"/>
          </p:cNvSpPr>
          <p:nvPr/>
        </p:nvSpPr>
        <p:spPr bwMode="auto">
          <a:xfrm>
            <a:off x="2362200" y="2819400"/>
            <a:ext cx="457200"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154667" name="Line 43"/>
          <p:cNvSpPr>
            <a:spLocks noChangeShapeType="1"/>
          </p:cNvSpPr>
          <p:nvPr/>
        </p:nvSpPr>
        <p:spPr bwMode="auto">
          <a:xfrm>
            <a:off x="2362200" y="2438400"/>
            <a:ext cx="0" cy="3810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154668" name="Line 44"/>
          <p:cNvSpPr>
            <a:spLocks noChangeShapeType="1"/>
          </p:cNvSpPr>
          <p:nvPr/>
        </p:nvSpPr>
        <p:spPr bwMode="auto">
          <a:xfrm>
            <a:off x="2971800" y="3657600"/>
            <a:ext cx="457200"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154669" name="Line 45"/>
          <p:cNvSpPr>
            <a:spLocks noChangeShapeType="1"/>
          </p:cNvSpPr>
          <p:nvPr/>
        </p:nvSpPr>
        <p:spPr bwMode="auto">
          <a:xfrm>
            <a:off x="2971800" y="3276600"/>
            <a:ext cx="0" cy="3810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154670" name="Line 46"/>
          <p:cNvSpPr>
            <a:spLocks noChangeShapeType="1"/>
          </p:cNvSpPr>
          <p:nvPr/>
        </p:nvSpPr>
        <p:spPr bwMode="auto">
          <a:xfrm>
            <a:off x="3657600" y="4495800"/>
            <a:ext cx="457200"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154671" name="Line 47"/>
          <p:cNvSpPr>
            <a:spLocks noChangeShapeType="1"/>
          </p:cNvSpPr>
          <p:nvPr/>
        </p:nvSpPr>
        <p:spPr bwMode="auto">
          <a:xfrm>
            <a:off x="3657600" y="4114800"/>
            <a:ext cx="0" cy="3810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26" name="Rectangle 38"/>
          <p:cNvSpPr>
            <a:spLocks noChangeArrowheads="1"/>
          </p:cNvSpPr>
          <p:nvPr/>
        </p:nvSpPr>
        <p:spPr bwMode="auto">
          <a:xfrm>
            <a:off x="6382040" y="5189645"/>
            <a:ext cx="4267200" cy="609600"/>
          </a:xfrm>
          <a:prstGeom prst="rect">
            <a:avLst/>
          </a:prstGeom>
          <a:solidFill>
            <a:srgbClr val="BBE0E3"/>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b="1" dirty="0">
                <a:solidFill>
                  <a:srgbClr val="000000"/>
                </a:solidFill>
              </a:rPr>
              <a:t>Register new service via UDDI</a:t>
            </a:r>
          </a:p>
        </p:txBody>
      </p:sp>
      <p:sp>
        <p:nvSpPr>
          <p:cNvPr id="27" name="Text Box 39"/>
          <p:cNvSpPr txBox="1">
            <a:spLocks noChangeArrowheads="1"/>
          </p:cNvSpPr>
          <p:nvPr/>
        </p:nvSpPr>
        <p:spPr bwMode="auto">
          <a:xfrm>
            <a:off x="4858040" y="5288070"/>
            <a:ext cx="917302" cy="400110"/>
          </a:xfrm>
          <a:prstGeom prst="rect">
            <a:avLst/>
          </a:prstGeom>
          <a:noFill/>
          <a:ln>
            <a:noFill/>
          </a:ln>
          <a:effectLst/>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b="1" dirty="0"/>
              <a:t>Step 5:</a:t>
            </a:r>
          </a:p>
        </p:txBody>
      </p:sp>
      <p:sp>
        <p:nvSpPr>
          <p:cNvPr id="28" name="Rectangle 41"/>
          <p:cNvSpPr>
            <a:spLocks noChangeArrowheads="1"/>
          </p:cNvSpPr>
          <p:nvPr/>
        </p:nvSpPr>
        <p:spPr bwMode="auto">
          <a:xfrm>
            <a:off x="4781840" y="5189645"/>
            <a:ext cx="5867400" cy="6096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rgbClr val="BBE0E3"/>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29" name="Line 46"/>
          <p:cNvSpPr>
            <a:spLocks noChangeShapeType="1"/>
          </p:cNvSpPr>
          <p:nvPr/>
        </p:nvSpPr>
        <p:spPr bwMode="auto">
          <a:xfrm>
            <a:off x="4324640" y="5342045"/>
            <a:ext cx="457200"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30" name="Line 47"/>
          <p:cNvSpPr>
            <a:spLocks noChangeShapeType="1"/>
          </p:cNvSpPr>
          <p:nvPr/>
        </p:nvSpPr>
        <p:spPr bwMode="auto">
          <a:xfrm>
            <a:off x="4324640" y="4961045"/>
            <a:ext cx="0" cy="3810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Tree>
    <p:extLst>
      <p:ext uri="{BB962C8B-B14F-4D97-AF65-F5344CB8AC3E}">
        <p14:creationId xmlns:p14="http://schemas.microsoft.com/office/powerpoint/2010/main" val="368289139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1" name="灯片编号占位符 3">
            <a:extLst>
              <a:ext uri="{FF2B5EF4-FFF2-40B4-BE49-F238E27FC236}">
                <a16:creationId xmlns:a16="http://schemas.microsoft.com/office/drawing/2014/main" id="{CAE1A174-1A5A-44CE-AFE9-1C2187E6AA2C}"/>
              </a:ext>
            </a:extLst>
          </p:cNvPr>
          <p:cNvSpPr txBox="1">
            <a:spLocks noGrp="1"/>
          </p:cNvSpPr>
          <p:nvPr/>
        </p:nvSpPr>
        <p:spPr bwMode="auto">
          <a:xfrm>
            <a:off x="8077200" y="6243638"/>
            <a:ext cx="2133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i="1">
                <a:solidFill>
                  <a:schemeClr val="tx1"/>
                </a:solidFill>
                <a:latin typeface="Comic Sans MS" panose="030F0702030302020204" pitchFamily="66" charset="0"/>
                <a:ea typeface="宋体" panose="02010600030101010101" pitchFamily="2" charset="-122"/>
              </a:defRPr>
            </a:lvl1pPr>
            <a:lvl2pPr marL="742950" indent="-285750">
              <a:defRPr i="1">
                <a:solidFill>
                  <a:schemeClr val="tx1"/>
                </a:solidFill>
                <a:latin typeface="Comic Sans MS" panose="030F0702030302020204" pitchFamily="66" charset="0"/>
                <a:ea typeface="宋体" panose="02010600030101010101" pitchFamily="2" charset="-122"/>
              </a:defRPr>
            </a:lvl2pPr>
            <a:lvl3pPr marL="1143000" indent="-228600">
              <a:defRPr i="1">
                <a:solidFill>
                  <a:schemeClr val="tx1"/>
                </a:solidFill>
                <a:latin typeface="Comic Sans MS" panose="030F0702030302020204" pitchFamily="66" charset="0"/>
                <a:ea typeface="宋体" panose="02010600030101010101" pitchFamily="2" charset="-122"/>
              </a:defRPr>
            </a:lvl3pPr>
            <a:lvl4pPr marL="1600200" indent="-228600">
              <a:defRPr i="1">
                <a:solidFill>
                  <a:schemeClr val="tx1"/>
                </a:solidFill>
                <a:latin typeface="Comic Sans MS" panose="030F0702030302020204" pitchFamily="66" charset="0"/>
                <a:ea typeface="宋体" panose="02010600030101010101" pitchFamily="2" charset="-122"/>
              </a:defRPr>
            </a:lvl4pPr>
            <a:lvl5pPr marL="2057400" indent="-228600">
              <a:defRPr i="1">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i="1">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i="1">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i="1">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i="1">
                <a:solidFill>
                  <a:schemeClr val="tx1"/>
                </a:solidFill>
                <a:latin typeface="Comic Sans MS" panose="030F0702030302020204" pitchFamily="66" charset="0"/>
                <a:ea typeface="宋体" panose="02010600030101010101" pitchFamily="2" charset="-122"/>
              </a:defRPr>
            </a:lvl9pPr>
          </a:lstStyle>
          <a:p>
            <a:pPr algn="r" eaLnBrk="1" hangingPunct="1"/>
            <a:fld id="{D4333D85-0173-42B9-82C1-FE168A114E5C}" type="slidenum">
              <a:rPr lang="zh-CN" altLang="en-US" sz="1200" i="0">
                <a:solidFill>
                  <a:srgbClr val="000000"/>
                </a:solidFill>
                <a:latin typeface="Garamond" panose="02020404030301010803" pitchFamily="18" charset="0"/>
              </a:rPr>
              <a:pPr algn="r" eaLnBrk="1" hangingPunct="1"/>
              <a:t>50</a:t>
            </a:fld>
            <a:endParaRPr lang="en-US" altLang="zh-CN" sz="1200" i="0">
              <a:solidFill>
                <a:srgbClr val="000000"/>
              </a:solidFill>
              <a:latin typeface="Garamond" panose="02020404030301010803" pitchFamily="18" charset="0"/>
            </a:endParaRPr>
          </a:p>
        </p:txBody>
      </p:sp>
      <p:sp>
        <p:nvSpPr>
          <p:cNvPr id="73732" name="Rectangle 7">
            <a:extLst>
              <a:ext uri="{FF2B5EF4-FFF2-40B4-BE49-F238E27FC236}">
                <a16:creationId xmlns:a16="http://schemas.microsoft.com/office/drawing/2014/main" id="{D5CE43E9-03B8-4AEB-95B7-A07A05BF1581}"/>
              </a:ext>
            </a:extLst>
          </p:cNvPr>
          <p:cNvSpPr>
            <a:spLocks noChangeArrowheads="1"/>
          </p:cNvSpPr>
          <p:nvPr/>
        </p:nvSpPr>
        <p:spPr bwMode="auto">
          <a:xfrm>
            <a:off x="1828800" y="1371600"/>
            <a:ext cx="8534400" cy="457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i="1">
                <a:solidFill>
                  <a:schemeClr val="tx1"/>
                </a:solidFill>
                <a:latin typeface="Comic Sans MS" panose="030F0702030302020204" pitchFamily="66" charset="0"/>
                <a:ea typeface="宋体" panose="02010600030101010101" pitchFamily="2" charset="-122"/>
              </a:defRPr>
            </a:lvl1pPr>
            <a:lvl2pPr marL="742950" indent="-285750">
              <a:defRPr i="1">
                <a:solidFill>
                  <a:schemeClr val="tx1"/>
                </a:solidFill>
                <a:latin typeface="Comic Sans MS" panose="030F0702030302020204" pitchFamily="66" charset="0"/>
                <a:ea typeface="宋体" panose="02010600030101010101" pitchFamily="2" charset="-122"/>
              </a:defRPr>
            </a:lvl2pPr>
            <a:lvl3pPr marL="1143000" indent="-228600">
              <a:defRPr i="1">
                <a:solidFill>
                  <a:schemeClr val="tx1"/>
                </a:solidFill>
                <a:latin typeface="Comic Sans MS" panose="030F0702030302020204" pitchFamily="66" charset="0"/>
                <a:ea typeface="宋体" panose="02010600030101010101" pitchFamily="2" charset="-122"/>
              </a:defRPr>
            </a:lvl3pPr>
            <a:lvl4pPr marL="1600200" indent="-228600">
              <a:defRPr i="1">
                <a:solidFill>
                  <a:schemeClr val="tx1"/>
                </a:solidFill>
                <a:latin typeface="Comic Sans MS" panose="030F0702030302020204" pitchFamily="66" charset="0"/>
                <a:ea typeface="宋体" panose="02010600030101010101" pitchFamily="2" charset="-122"/>
              </a:defRPr>
            </a:lvl4pPr>
            <a:lvl5pPr marL="2057400" indent="-228600">
              <a:defRPr i="1">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i="1">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i="1">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i="1">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i="1">
                <a:solidFill>
                  <a:schemeClr val="tx1"/>
                </a:solidFill>
                <a:latin typeface="Comic Sans MS" panose="030F0702030302020204" pitchFamily="66" charset="0"/>
                <a:ea typeface="宋体" panose="02010600030101010101" pitchFamily="2" charset="-122"/>
              </a:defRPr>
            </a:lvl9pPr>
          </a:lstStyle>
          <a:p>
            <a:pPr eaLnBrk="1" hangingPunct="1">
              <a:spcBef>
                <a:spcPct val="20000"/>
              </a:spcBef>
              <a:buFontTx/>
              <a:buChar char="•"/>
            </a:pPr>
            <a:r>
              <a:rPr lang="en-US" altLang="zh-TW" sz="2400" i="0">
                <a:solidFill>
                  <a:srgbClr val="000000"/>
                </a:solidFill>
                <a:latin typeface="Arial" panose="020B0604020202020204" pitchFamily="34" charset="0"/>
                <a:ea typeface="新細明體" panose="02020500000000000000" pitchFamily="18" charset="-120"/>
              </a:rPr>
              <a:t>Can also include other unique value(s) in </a:t>
            </a:r>
            <a:r>
              <a:rPr lang="en-US" altLang="zh-TW" sz="2400" i="0">
                <a:solidFill>
                  <a:srgbClr val="FF3300"/>
                </a:solidFill>
                <a:latin typeface="Arial" panose="020B0604020202020204" pitchFamily="34" charset="0"/>
                <a:ea typeface="新細明體" panose="02020500000000000000" pitchFamily="18" charset="-120"/>
              </a:rPr>
              <a:t>identifierBag</a:t>
            </a:r>
            <a:r>
              <a:rPr lang="en-US" altLang="zh-TW" sz="2400" i="0">
                <a:solidFill>
                  <a:srgbClr val="000000"/>
                </a:solidFill>
                <a:latin typeface="Arial" panose="020B0604020202020204" pitchFamily="34" charset="0"/>
                <a:ea typeface="新細明體" panose="02020500000000000000" pitchFamily="18" charset="-120"/>
              </a:rPr>
              <a:t> that identifies the company</a:t>
            </a:r>
          </a:p>
          <a:p>
            <a:pPr lvl="1" eaLnBrk="1" hangingPunct="1">
              <a:spcBef>
                <a:spcPct val="20000"/>
              </a:spcBef>
              <a:buFontTx/>
              <a:buChar char="–"/>
            </a:pPr>
            <a:r>
              <a:rPr lang="en-US" altLang="zh-TW" sz="2000" i="0">
                <a:solidFill>
                  <a:srgbClr val="000000"/>
                </a:solidFill>
                <a:latin typeface="Arial" panose="020B0604020202020204" pitchFamily="34" charset="0"/>
                <a:ea typeface="新細明體" panose="02020500000000000000" pitchFamily="18" charset="-120"/>
              </a:rPr>
              <a:t>UDDI supports Dun &amp; Bradstreet D-U-N-S</a:t>
            </a:r>
            <a:r>
              <a:rPr lang="en-US" altLang="zh-TW" sz="2000" i="0">
                <a:solidFill>
                  <a:srgbClr val="000000"/>
                </a:solidFill>
                <a:latin typeface="Arial" panose="020B0604020202020204" pitchFamily="34" charset="0"/>
                <a:ea typeface="新細明體" panose="02020500000000000000" pitchFamily="18" charset="-120"/>
                <a:cs typeface="Arial" panose="020B0604020202020204" pitchFamily="34" charset="0"/>
              </a:rPr>
              <a:t>®</a:t>
            </a:r>
            <a:r>
              <a:rPr lang="en-US" altLang="zh-TW" sz="2000" i="0">
                <a:solidFill>
                  <a:srgbClr val="000000"/>
                </a:solidFill>
                <a:latin typeface="Arial" panose="020B0604020202020204" pitchFamily="34" charset="0"/>
                <a:ea typeface="新細明體" panose="02020500000000000000" pitchFamily="18" charset="-120"/>
              </a:rPr>
              <a:t> Numbers and Thomas Registry Supplier IDs</a:t>
            </a:r>
          </a:p>
          <a:p>
            <a:pPr lvl="1" eaLnBrk="1" hangingPunct="1">
              <a:spcBef>
                <a:spcPct val="20000"/>
              </a:spcBef>
              <a:buFontTx/>
              <a:buChar char="–"/>
            </a:pPr>
            <a:r>
              <a:rPr lang="en-US" altLang="zh-TW" sz="2000" i="0">
                <a:solidFill>
                  <a:srgbClr val="000000"/>
                </a:solidFill>
                <a:latin typeface="Arial" panose="020B0604020202020204" pitchFamily="34" charset="0"/>
                <a:ea typeface="新細明體" panose="02020500000000000000" pitchFamily="18" charset="-120"/>
              </a:rPr>
              <a:t>e.g. Microsoft’s Dun &amp; Bradstreet D-U-N-S® No: </a:t>
            </a:r>
          </a:p>
          <a:p>
            <a:pPr lvl="1" eaLnBrk="1" hangingPunct="1">
              <a:spcBef>
                <a:spcPct val="20000"/>
              </a:spcBef>
            </a:pPr>
            <a:r>
              <a:rPr lang="en-US" altLang="zh-TW" sz="2000" i="0">
                <a:solidFill>
                  <a:srgbClr val="000000"/>
                </a:solidFill>
                <a:latin typeface="Arial" panose="020B0604020202020204" pitchFamily="34" charset="0"/>
                <a:ea typeface="新細明體" panose="02020500000000000000" pitchFamily="18" charset="-120"/>
              </a:rPr>
              <a:t>	08-146-6849</a:t>
            </a:r>
          </a:p>
          <a:p>
            <a:pPr eaLnBrk="1" hangingPunct="1">
              <a:spcBef>
                <a:spcPct val="20000"/>
              </a:spcBef>
              <a:buFontTx/>
              <a:buChar char="•"/>
            </a:pPr>
            <a:r>
              <a:rPr lang="en-US" altLang="zh-TW" sz="2400" i="0">
                <a:solidFill>
                  <a:srgbClr val="000000"/>
                </a:solidFill>
                <a:latin typeface="Arial" panose="020B0604020202020204" pitchFamily="34" charset="0"/>
                <a:ea typeface="新細明體" panose="02020500000000000000" pitchFamily="18" charset="-120"/>
              </a:rPr>
              <a:t>Businesses can also register multiple </a:t>
            </a:r>
            <a:r>
              <a:rPr lang="en-US" altLang="zh-TW" sz="2400" i="0">
                <a:solidFill>
                  <a:srgbClr val="FF3300"/>
                </a:solidFill>
                <a:latin typeface="Arial" panose="020B0604020202020204" pitchFamily="34" charset="0"/>
                <a:ea typeface="新細明體" panose="02020500000000000000" pitchFamily="18" charset="-120"/>
              </a:rPr>
              <a:t>business categories </a:t>
            </a:r>
            <a:r>
              <a:rPr lang="en-US" altLang="zh-TW" sz="2400" i="0">
                <a:solidFill>
                  <a:srgbClr val="000000"/>
                </a:solidFill>
                <a:latin typeface="Arial" panose="020B0604020202020204" pitchFamily="34" charset="0"/>
                <a:ea typeface="新細明體" panose="02020500000000000000" pitchFamily="18" charset="-120"/>
              </a:rPr>
              <a:t>in categoryBag based on standard taxonomies, e.g. </a:t>
            </a:r>
          </a:p>
          <a:p>
            <a:pPr lvl="1" eaLnBrk="1" hangingPunct="1">
              <a:spcBef>
                <a:spcPct val="20000"/>
              </a:spcBef>
              <a:buFontTx/>
              <a:buChar char="–"/>
            </a:pPr>
            <a:r>
              <a:rPr lang="en-US" altLang="zh-TW" sz="2000" i="0">
                <a:solidFill>
                  <a:srgbClr val="FF3300"/>
                </a:solidFill>
                <a:latin typeface="Arial" panose="020B0604020202020204" pitchFamily="34" charset="0"/>
                <a:ea typeface="新細明體" panose="02020500000000000000" pitchFamily="18" charset="-120"/>
              </a:rPr>
              <a:t>NAICS</a:t>
            </a:r>
            <a:r>
              <a:rPr lang="en-US" altLang="zh-TW" sz="2000" i="0">
                <a:solidFill>
                  <a:srgbClr val="000000"/>
                </a:solidFill>
                <a:latin typeface="Arial" panose="020B0604020202020204" pitchFamily="34" charset="0"/>
                <a:ea typeface="新細明體" panose="02020500000000000000" pitchFamily="18" charset="-120"/>
              </a:rPr>
              <a:t>: </a:t>
            </a:r>
            <a:r>
              <a:rPr lang="en-US" altLang="zh-TW" sz="2000" i="0" u="sng">
                <a:solidFill>
                  <a:srgbClr val="000000"/>
                </a:solidFill>
                <a:latin typeface="Arial" panose="020B0604020202020204" pitchFamily="34" charset="0"/>
                <a:ea typeface="新細明體" panose="02020500000000000000" pitchFamily="18" charset="-120"/>
              </a:rPr>
              <a:t>The North American </a:t>
            </a:r>
            <a:r>
              <a:rPr lang="en-US" altLang="zh-TW" sz="2000" i="0">
                <a:solidFill>
                  <a:srgbClr val="000000"/>
                </a:solidFill>
                <a:latin typeface="Arial" panose="020B0604020202020204" pitchFamily="34" charset="0"/>
                <a:ea typeface="新細明體" panose="02020500000000000000" pitchFamily="18" charset="-120"/>
              </a:rPr>
              <a:t>Industry Classification System provides industry classification</a:t>
            </a:r>
          </a:p>
          <a:p>
            <a:pPr lvl="1" eaLnBrk="1" hangingPunct="1">
              <a:spcBef>
                <a:spcPct val="20000"/>
              </a:spcBef>
              <a:buFontTx/>
              <a:buChar char="–"/>
            </a:pPr>
            <a:r>
              <a:rPr lang="en-US" altLang="zh-TW" sz="2000" i="0">
                <a:solidFill>
                  <a:srgbClr val="FF3300"/>
                </a:solidFill>
                <a:latin typeface="Arial" panose="020B0604020202020204" pitchFamily="34" charset="0"/>
                <a:ea typeface="新細明體" panose="02020500000000000000" pitchFamily="18" charset="-120"/>
              </a:rPr>
              <a:t>UNSPSC</a:t>
            </a:r>
            <a:r>
              <a:rPr lang="en-US" altLang="zh-TW" sz="2000" i="0">
                <a:solidFill>
                  <a:srgbClr val="000000"/>
                </a:solidFill>
                <a:latin typeface="Arial" panose="020B0604020202020204" pitchFamily="34" charset="0"/>
                <a:ea typeface="新細明體" panose="02020500000000000000" pitchFamily="18" charset="-120"/>
              </a:rPr>
              <a:t>: </a:t>
            </a:r>
            <a:r>
              <a:rPr lang="en-US" altLang="zh-TW" sz="2000" i="0" u="sng">
                <a:solidFill>
                  <a:srgbClr val="000000"/>
                </a:solidFill>
                <a:latin typeface="Arial" panose="020B0604020202020204" pitchFamily="34" charset="0"/>
                <a:ea typeface="新細明體" panose="02020500000000000000" pitchFamily="18" charset="-120"/>
              </a:rPr>
              <a:t>Universal Standard </a:t>
            </a:r>
            <a:r>
              <a:rPr lang="en-US" altLang="zh-TW" sz="2000" i="0">
                <a:solidFill>
                  <a:srgbClr val="000000"/>
                </a:solidFill>
                <a:latin typeface="Arial" panose="020B0604020202020204" pitchFamily="34" charset="0"/>
                <a:ea typeface="新細明體" panose="02020500000000000000" pitchFamily="18" charset="-120"/>
              </a:rPr>
              <a:t>Products and Service Classification provides product and service classification</a:t>
            </a:r>
          </a:p>
        </p:txBody>
      </p:sp>
      <p:sp>
        <p:nvSpPr>
          <p:cNvPr id="73733" name="Rectangle 7">
            <a:extLst>
              <a:ext uri="{FF2B5EF4-FFF2-40B4-BE49-F238E27FC236}">
                <a16:creationId xmlns:a16="http://schemas.microsoft.com/office/drawing/2014/main" id="{C03B1B8B-18B5-407F-95F6-65D9493847BF}"/>
              </a:ext>
            </a:extLst>
          </p:cNvPr>
          <p:cNvSpPr>
            <a:spLocks noChangeArrowheads="1"/>
          </p:cNvSpPr>
          <p:nvPr/>
        </p:nvSpPr>
        <p:spPr bwMode="auto">
          <a:xfrm>
            <a:off x="2135188" y="333375"/>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i="1">
                <a:solidFill>
                  <a:schemeClr val="tx1"/>
                </a:solidFill>
                <a:latin typeface="Comic Sans MS" panose="030F0702030302020204" pitchFamily="66" charset="0"/>
                <a:ea typeface="宋体" panose="02010600030101010101" pitchFamily="2" charset="-122"/>
              </a:defRPr>
            </a:lvl1pPr>
            <a:lvl2pPr marL="742950" indent="-285750">
              <a:defRPr i="1">
                <a:solidFill>
                  <a:schemeClr val="tx1"/>
                </a:solidFill>
                <a:latin typeface="Comic Sans MS" panose="030F0702030302020204" pitchFamily="66" charset="0"/>
                <a:ea typeface="宋体" panose="02010600030101010101" pitchFamily="2" charset="-122"/>
              </a:defRPr>
            </a:lvl2pPr>
            <a:lvl3pPr marL="1143000" indent="-228600">
              <a:defRPr i="1">
                <a:solidFill>
                  <a:schemeClr val="tx1"/>
                </a:solidFill>
                <a:latin typeface="Comic Sans MS" panose="030F0702030302020204" pitchFamily="66" charset="0"/>
                <a:ea typeface="宋体" panose="02010600030101010101" pitchFamily="2" charset="-122"/>
              </a:defRPr>
            </a:lvl3pPr>
            <a:lvl4pPr marL="1600200" indent="-228600">
              <a:defRPr i="1">
                <a:solidFill>
                  <a:schemeClr val="tx1"/>
                </a:solidFill>
                <a:latin typeface="Comic Sans MS" panose="030F0702030302020204" pitchFamily="66" charset="0"/>
                <a:ea typeface="宋体" panose="02010600030101010101" pitchFamily="2" charset="-122"/>
              </a:defRPr>
            </a:lvl4pPr>
            <a:lvl5pPr marL="2057400" indent="-228600">
              <a:defRPr i="1">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i="1">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i="1">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i="1">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i="1">
                <a:solidFill>
                  <a:schemeClr val="tx1"/>
                </a:solidFill>
                <a:latin typeface="Comic Sans MS" panose="030F0702030302020204" pitchFamily="66" charset="0"/>
                <a:ea typeface="宋体" panose="02010600030101010101" pitchFamily="2" charset="-122"/>
              </a:defRPr>
            </a:lvl9pPr>
          </a:lstStyle>
          <a:p>
            <a:pPr algn="ctr" eaLnBrk="1" hangingPunct="1"/>
            <a:r>
              <a:rPr lang="en-US" altLang="zh-TW" sz="4400" i="0">
                <a:solidFill>
                  <a:srgbClr val="000000"/>
                </a:solidFill>
                <a:latin typeface="Arial" panose="020B0604020202020204" pitchFamily="34" charset="0"/>
                <a:ea typeface="新細明體" panose="02020500000000000000" pitchFamily="18" charset="-120"/>
              </a:rPr>
              <a:t>A. businessEntity</a:t>
            </a:r>
          </a:p>
        </p:txBody>
      </p:sp>
    </p:spTree>
    <p:extLst>
      <p:ext uri="{BB962C8B-B14F-4D97-AF65-F5344CB8AC3E}">
        <p14:creationId xmlns:p14="http://schemas.microsoft.com/office/powerpoint/2010/main" val="3349856312"/>
      </p:ext>
    </p:extLst>
  </p:cSld>
  <p:clrMapOvr>
    <a:masterClrMapping/>
  </p:clrMapOvr>
  <p:transition spd="slow"/>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5" name="灯片编号占位符 3">
            <a:extLst>
              <a:ext uri="{FF2B5EF4-FFF2-40B4-BE49-F238E27FC236}">
                <a16:creationId xmlns:a16="http://schemas.microsoft.com/office/drawing/2014/main" id="{16592E93-E959-4725-9FDE-BE30D02ACFB2}"/>
              </a:ext>
            </a:extLst>
          </p:cNvPr>
          <p:cNvSpPr txBox="1">
            <a:spLocks noGrp="1"/>
          </p:cNvSpPr>
          <p:nvPr/>
        </p:nvSpPr>
        <p:spPr bwMode="auto">
          <a:xfrm>
            <a:off x="8077200" y="6243638"/>
            <a:ext cx="2133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i="1">
                <a:solidFill>
                  <a:schemeClr val="tx1"/>
                </a:solidFill>
                <a:latin typeface="Comic Sans MS" panose="030F0702030302020204" pitchFamily="66" charset="0"/>
                <a:ea typeface="宋体" panose="02010600030101010101" pitchFamily="2" charset="-122"/>
              </a:defRPr>
            </a:lvl1pPr>
            <a:lvl2pPr marL="742950" indent="-285750">
              <a:defRPr i="1">
                <a:solidFill>
                  <a:schemeClr val="tx1"/>
                </a:solidFill>
                <a:latin typeface="Comic Sans MS" panose="030F0702030302020204" pitchFamily="66" charset="0"/>
                <a:ea typeface="宋体" panose="02010600030101010101" pitchFamily="2" charset="-122"/>
              </a:defRPr>
            </a:lvl2pPr>
            <a:lvl3pPr marL="1143000" indent="-228600">
              <a:defRPr i="1">
                <a:solidFill>
                  <a:schemeClr val="tx1"/>
                </a:solidFill>
                <a:latin typeface="Comic Sans MS" panose="030F0702030302020204" pitchFamily="66" charset="0"/>
                <a:ea typeface="宋体" panose="02010600030101010101" pitchFamily="2" charset="-122"/>
              </a:defRPr>
            </a:lvl3pPr>
            <a:lvl4pPr marL="1600200" indent="-228600">
              <a:defRPr i="1">
                <a:solidFill>
                  <a:schemeClr val="tx1"/>
                </a:solidFill>
                <a:latin typeface="Comic Sans MS" panose="030F0702030302020204" pitchFamily="66" charset="0"/>
                <a:ea typeface="宋体" panose="02010600030101010101" pitchFamily="2" charset="-122"/>
              </a:defRPr>
            </a:lvl4pPr>
            <a:lvl5pPr marL="2057400" indent="-228600">
              <a:defRPr i="1">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i="1">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i="1">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i="1">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i="1">
                <a:solidFill>
                  <a:schemeClr val="tx1"/>
                </a:solidFill>
                <a:latin typeface="Comic Sans MS" panose="030F0702030302020204" pitchFamily="66" charset="0"/>
                <a:ea typeface="宋体" panose="02010600030101010101" pitchFamily="2" charset="-122"/>
              </a:defRPr>
            </a:lvl9pPr>
          </a:lstStyle>
          <a:p>
            <a:pPr algn="r" eaLnBrk="1" hangingPunct="1"/>
            <a:fld id="{37D31F0A-244B-4D75-9FB9-5DDA54CC3BDA}" type="slidenum">
              <a:rPr lang="zh-CN" altLang="en-US" sz="1200" i="0">
                <a:solidFill>
                  <a:srgbClr val="000000"/>
                </a:solidFill>
                <a:latin typeface="Garamond" panose="02020404030301010803" pitchFamily="18" charset="0"/>
              </a:rPr>
              <a:pPr algn="r" eaLnBrk="1" hangingPunct="1"/>
              <a:t>51</a:t>
            </a:fld>
            <a:endParaRPr lang="en-US" altLang="zh-CN" sz="1200" i="0">
              <a:solidFill>
                <a:srgbClr val="000000"/>
              </a:solidFill>
              <a:latin typeface="Garamond" panose="02020404030301010803" pitchFamily="18" charset="0"/>
            </a:endParaRPr>
          </a:p>
        </p:txBody>
      </p:sp>
      <p:sp>
        <p:nvSpPr>
          <p:cNvPr id="74756" name="Text Box 7">
            <a:extLst>
              <a:ext uri="{FF2B5EF4-FFF2-40B4-BE49-F238E27FC236}">
                <a16:creationId xmlns:a16="http://schemas.microsoft.com/office/drawing/2014/main" id="{AC151D35-63C9-4312-B117-029286605AE6}"/>
              </a:ext>
            </a:extLst>
          </p:cNvPr>
          <p:cNvSpPr txBox="1">
            <a:spLocks noChangeArrowheads="1"/>
          </p:cNvSpPr>
          <p:nvPr/>
        </p:nvSpPr>
        <p:spPr bwMode="auto">
          <a:xfrm>
            <a:off x="1828800" y="1254126"/>
            <a:ext cx="8839200" cy="4894263"/>
          </a:xfrm>
          <a:prstGeom prst="rect">
            <a:avLst/>
          </a:prstGeom>
          <a:solidFill>
            <a:srgbClr val="9CDF8F"/>
          </a:solidFill>
          <a:ln>
            <a:noFill/>
          </a:ln>
          <a:effectLst>
            <a:outerShdw dist="107763" dir="2700000" algn="ctr" rotWithShape="0">
              <a:schemeClr val="bg2">
                <a:alpha val="50000"/>
              </a:scheme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i="1">
                <a:solidFill>
                  <a:schemeClr val="tx1"/>
                </a:solidFill>
                <a:latin typeface="Comic Sans MS" panose="030F0702030302020204" pitchFamily="66" charset="0"/>
                <a:ea typeface="宋体" panose="02010600030101010101" pitchFamily="2" charset="-122"/>
              </a:defRPr>
            </a:lvl1pPr>
            <a:lvl2pPr marL="742950" indent="-285750">
              <a:defRPr i="1">
                <a:solidFill>
                  <a:schemeClr val="tx1"/>
                </a:solidFill>
                <a:latin typeface="Comic Sans MS" panose="030F0702030302020204" pitchFamily="66" charset="0"/>
                <a:ea typeface="宋体" panose="02010600030101010101" pitchFamily="2" charset="-122"/>
              </a:defRPr>
            </a:lvl2pPr>
            <a:lvl3pPr marL="1143000" indent="-228600">
              <a:defRPr i="1">
                <a:solidFill>
                  <a:schemeClr val="tx1"/>
                </a:solidFill>
                <a:latin typeface="Comic Sans MS" panose="030F0702030302020204" pitchFamily="66" charset="0"/>
                <a:ea typeface="宋体" panose="02010600030101010101" pitchFamily="2" charset="-122"/>
              </a:defRPr>
            </a:lvl3pPr>
            <a:lvl4pPr marL="1600200" indent="-228600">
              <a:defRPr i="1">
                <a:solidFill>
                  <a:schemeClr val="tx1"/>
                </a:solidFill>
                <a:latin typeface="Comic Sans MS" panose="030F0702030302020204" pitchFamily="66" charset="0"/>
                <a:ea typeface="宋体" panose="02010600030101010101" pitchFamily="2" charset="-122"/>
              </a:defRPr>
            </a:lvl4pPr>
            <a:lvl5pPr marL="2057400" indent="-228600">
              <a:defRPr i="1">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i="1">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i="1">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i="1">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i="1">
                <a:solidFill>
                  <a:schemeClr val="tx1"/>
                </a:solidFill>
                <a:latin typeface="Comic Sans MS" panose="030F0702030302020204" pitchFamily="66" charset="0"/>
                <a:ea typeface="宋体" panose="02010600030101010101" pitchFamily="2" charset="-122"/>
              </a:defRPr>
            </a:lvl9pPr>
          </a:lstStyle>
          <a:p>
            <a:pPr eaLnBrk="1" hangingPunct="1"/>
            <a:r>
              <a:rPr lang="en-US" altLang="zh-TW" sz="2400" b="1" i="0">
                <a:latin typeface="Courier New" panose="02070309020205020404" pitchFamily="49" charset="0"/>
                <a:ea typeface="新細明體" panose="02020500000000000000" pitchFamily="18" charset="-120"/>
              </a:rPr>
              <a:t>&lt;identifierBag&gt; </a:t>
            </a:r>
          </a:p>
          <a:p>
            <a:pPr eaLnBrk="1" hangingPunct="1"/>
            <a:r>
              <a:rPr lang="en-US" altLang="zh-TW" sz="2400" b="1" i="0">
                <a:latin typeface="Courier New" panose="02070309020205020404" pitchFamily="49" charset="0"/>
                <a:ea typeface="新細明體" panose="02020500000000000000" pitchFamily="18" charset="-120"/>
              </a:rPr>
              <a:t>  &lt;keyedReference</a:t>
            </a:r>
          </a:p>
          <a:p>
            <a:pPr eaLnBrk="1" hangingPunct="1"/>
            <a:r>
              <a:rPr lang="en-US" altLang="zh-TW" sz="2400" b="1" i="0">
                <a:latin typeface="Courier New" panose="02070309020205020404" pitchFamily="49" charset="0"/>
                <a:ea typeface="新細明體" panose="02020500000000000000" pitchFamily="18" charset="-120"/>
              </a:rPr>
              <a:t>    tModelKey=</a:t>
            </a:r>
          </a:p>
          <a:p>
            <a:pPr eaLnBrk="1" hangingPunct="1"/>
            <a:r>
              <a:rPr lang="en-US" altLang="zh-TW" sz="2400" b="1" i="0">
                <a:latin typeface="Courier New" panose="02070309020205020404" pitchFamily="49" charset="0"/>
                <a:ea typeface="新細明體" panose="02020500000000000000" pitchFamily="18" charset="-120"/>
              </a:rPr>
              <a:t>   “uuid:8609c81e-ee1f-4d5a-b202-3eb13ad01823”</a:t>
            </a:r>
          </a:p>
          <a:p>
            <a:pPr eaLnBrk="1" hangingPunct="1"/>
            <a:r>
              <a:rPr lang="en-US" altLang="zh-TW" sz="2400" b="1" i="0">
                <a:latin typeface="Courier New" panose="02070309020205020404" pitchFamily="49" charset="0"/>
                <a:ea typeface="新細明體" panose="02020500000000000000" pitchFamily="18" charset="-120"/>
              </a:rPr>
              <a:t>    keyName=“D-U-N-S” keyValue=“08-146-6849” /&gt;</a:t>
            </a:r>
          </a:p>
          <a:p>
            <a:pPr eaLnBrk="1" hangingPunct="1"/>
            <a:r>
              <a:rPr lang="en-US" altLang="zh-TW" sz="2400" b="1" i="0">
                <a:latin typeface="Courier New" panose="02070309020205020404" pitchFamily="49" charset="0"/>
                <a:ea typeface="新細明體" panose="02020500000000000000" pitchFamily="18" charset="-120"/>
              </a:rPr>
              <a:t>&lt;/identifierBag&gt;</a:t>
            </a:r>
          </a:p>
          <a:p>
            <a:pPr eaLnBrk="1" hangingPunct="1"/>
            <a:r>
              <a:rPr lang="en-US" altLang="zh-TW" sz="2400" b="1" i="0">
                <a:latin typeface="Courier New" panose="02070309020205020404" pitchFamily="49" charset="0"/>
                <a:ea typeface="新細明體" panose="02020500000000000000" pitchFamily="18" charset="-120"/>
              </a:rPr>
              <a:t>&lt;categoryBag&gt;</a:t>
            </a:r>
          </a:p>
          <a:p>
            <a:pPr eaLnBrk="1" hangingPunct="1"/>
            <a:r>
              <a:rPr lang="en-US" altLang="zh-TW" sz="2400" b="1" i="0">
                <a:latin typeface="Courier New" panose="02070309020205020404" pitchFamily="49" charset="0"/>
                <a:ea typeface="新細明體" panose="02020500000000000000" pitchFamily="18" charset="-120"/>
              </a:rPr>
              <a:t> &lt;keyedReference</a:t>
            </a:r>
          </a:p>
          <a:p>
            <a:pPr eaLnBrk="1" hangingPunct="1"/>
            <a:r>
              <a:rPr lang="en-US" altLang="zh-TW" sz="2400" b="1" i="0">
                <a:latin typeface="Courier New" panose="02070309020205020404" pitchFamily="49" charset="0"/>
                <a:ea typeface="新細明體" panose="02020500000000000000" pitchFamily="18" charset="-120"/>
              </a:rPr>
              <a:t>    tModelKey=</a:t>
            </a:r>
          </a:p>
          <a:p>
            <a:pPr eaLnBrk="1" hangingPunct="1"/>
            <a:r>
              <a:rPr lang="en-US" altLang="zh-TW" sz="2400" b="1" i="0">
                <a:latin typeface="Courier New" panose="02070309020205020404" pitchFamily="49" charset="0"/>
                <a:ea typeface="新細明體" panose="02020500000000000000" pitchFamily="18" charset="-120"/>
              </a:rPr>
              <a:t>   “uuid:c0b9fe13-179f-413d-8a5b-5004db8e5bb2”</a:t>
            </a:r>
          </a:p>
          <a:p>
            <a:pPr eaLnBrk="1" hangingPunct="1"/>
            <a:r>
              <a:rPr lang="en-US" altLang="zh-TW" sz="2400" b="1" i="0">
                <a:latin typeface="Courier New" panose="02070309020205020404" pitchFamily="49" charset="0"/>
                <a:ea typeface="新細明體" panose="02020500000000000000" pitchFamily="18" charset="-120"/>
              </a:rPr>
              <a:t>    keyName=“NAICS: Software Publisher”</a:t>
            </a:r>
          </a:p>
          <a:p>
            <a:pPr eaLnBrk="1" hangingPunct="1"/>
            <a:r>
              <a:rPr lang="en-US" altLang="zh-TW" sz="2400" b="1" i="0">
                <a:latin typeface="Courier New" panose="02070309020205020404" pitchFamily="49" charset="0"/>
                <a:ea typeface="新細明體" panose="02020500000000000000" pitchFamily="18" charset="-120"/>
              </a:rPr>
              <a:t>    keyValue=“51121” /&gt;</a:t>
            </a:r>
          </a:p>
          <a:p>
            <a:pPr eaLnBrk="1" hangingPunct="1"/>
            <a:r>
              <a:rPr lang="en-US" altLang="zh-TW" sz="2400" b="1" i="0">
                <a:latin typeface="Courier New" panose="02070309020205020404" pitchFamily="49" charset="0"/>
                <a:ea typeface="新細明體" panose="02020500000000000000" pitchFamily="18" charset="-120"/>
              </a:rPr>
              <a:t> &lt;/categoryBag&gt;</a:t>
            </a:r>
          </a:p>
        </p:txBody>
      </p:sp>
      <p:sp>
        <p:nvSpPr>
          <p:cNvPr id="74757" name="Text Box 8">
            <a:extLst>
              <a:ext uri="{FF2B5EF4-FFF2-40B4-BE49-F238E27FC236}">
                <a16:creationId xmlns:a16="http://schemas.microsoft.com/office/drawing/2014/main" id="{DD6D21CD-899F-4074-BA2C-A13671DAD56C}"/>
              </a:ext>
            </a:extLst>
          </p:cNvPr>
          <p:cNvSpPr txBox="1">
            <a:spLocks noChangeArrowheads="1"/>
          </p:cNvSpPr>
          <p:nvPr/>
        </p:nvSpPr>
        <p:spPr bwMode="auto">
          <a:xfrm>
            <a:off x="5957888" y="1189039"/>
            <a:ext cx="4394200" cy="1200329"/>
          </a:xfrm>
          <a:prstGeom prst="rect">
            <a:avLst/>
          </a:prstGeom>
          <a:solidFill>
            <a:srgbClr val="FF3300"/>
          </a:solidFill>
          <a:ln>
            <a:noFill/>
          </a:ln>
          <a:extLst>
            <a:ext uri="{91240B29-F687-4F45-9708-019B960494DF}">
              <a14:hiddenLine xmlns:a14="http://schemas.microsoft.com/office/drawing/2010/main" w="9525" algn="ctr">
                <a:solidFill>
                  <a:srgbClr val="000000"/>
                </a:solidFill>
                <a:miter lim="800000"/>
                <a:headEnd/>
                <a:tailEnd type="none" w="lg" len="lg"/>
              </a14:hiddenLine>
            </a:ext>
          </a:extLst>
        </p:spPr>
        <p:txBody>
          <a:bodyPr>
            <a:spAutoFit/>
          </a:bodyPr>
          <a:lstStyle>
            <a:lvl1pPr>
              <a:defRPr i="1">
                <a:solidFill>
                  <a:schemeClr val="tx1"/>
                </a:solidFill>
                <a:latin typeface="Comic Sans MS" panose="030F0702030302020204" pitchFamily="66" charset="0"/>
                <a:ea typeface="宋体" panose="02010600030101010101" pitchFamily="2" charset="-122"/>
              </a:defRPr>
            </a:lvl1pPr>
            <a:lvl2pPr marL="742950" indent="-285750">
              <a:defRPr i="1">
                <a:solidFill>
                  <a:schemeClr val="tx1"/>
                </a:solidFill>
                <a:latin typeface="Comic Sans MS" panose="030F0702030302020204" pitchFamily="66" charset="0"/>
                <a:ea typeface="宋体" panose="02010600030101010101" pitchFamily="2" charset="-122"/>
              </a:defRPr>
            </a:lvl2pPr>
            <a:lvl3pPr marL="1143000" indent="-228600">
              <a:defRPr i="1">
                <a:solidFill>
                  <a:schemeClr val="tx1"/>
                </a:solidFill>
                <a:latin typeface="Comic Sans MS" panose="030F0702030302020204" pitchFamily="66" charset="0"/>
                <a:ea typeface="宋体" panose="02010600030101010101" pitchFamily="2" charset="-122"/>
              </a:defRPr>
            </a:lvl3pPr>
            <a:lvl4pPr marL="1600200" indent="-228600">
              <a:defRPr i="1">
                <a:solidFill>
                  <a:schemeClr val="tx1"/>
                </a:solidFill>
                <a:latin typeface="Comic Sans MS" panose="030F0702030302020204" pitchFamily="66" charset="0"/>
                <a:ea typeface="宋体" panose="02010600030101010101" pitchFamily="2" charset="-122"/>
              </a:defRPr>
            </a:lvl4pPr>
            <a:lvl5pPr marL="2057400" indent="-228600">
              <a:defRPr i="1">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i="1">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i="1">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i="1">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i="1">
                <a:solidFill>
                  <a:schemeClr val="tx1"/>
                </a:solidFill>
                <a:latin typeface="Comic Sans MS" panose="030F0702030302020204" pitchFamily="66" charset="0"/>
                <a:ea typeface="宋体" panose="02010600030101010101" pitchFamily="2" charset="-122"/>
              </a:defRPr>
            </a:lvl9pPr>
          </a:lstStyle>
          <a:p>
            <a:pPr algn="ctr" eaLnBrk="1" hangingPunct="1"/>
            <a:r>
              <a:rPr lang="en-US" altLang="zh-CN" sz="2400" b="1" i="0">
                <a:solidFill>
                  <a:srgbClr val="FFFFFF"/>
                </a:solidFill>
                <a:latin typeface="Times New Roman" panose="02020603050405020304" pitchFamily="18" charset="0"/>
              </a:rPr>
              <a:t>Examples of identifierBag and categoryBag contents (Microsoft)</a:t>
            </a:r>
          </a:p>
        </p:txBody>
      </p:sp>
      <p:sp>
        <p:nvSpPr>
          <p:cNvPr id="74758" name="Rectangle 7">
            <a:extLst>
              <a:ext uri="{FF2B5EF4-FFF2-40B4-BE49-F238E27FC236}">
                <a16:creationId xmlns:a16="http://schemas.microsoft.com/office/drawing/2014/main" id="{19893098-D445-4229-897D-B9F585A2E03D}"/>
              </a:ext>
            </a:extLst>
          </p:cNvPr>
          <p:cNvSpPr>
            <a:spLocks noChangeArrowheads="1"/>
          </p:cNvSpPr>
          <p:nvPr/>
        </p:nvSpPr>
        <p:spPr bwMode="auto">
          <a:xfrm>
            <a:off x="2135188" y="333375"/>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i="1">
                <a:solidFill>
                  <a:schemeClr val="tx1"/>
                </a:solidFill>
                <a:latin typeface="Comic Sans MS" panose="030F0702030302020204" pitchFamily="66" charset="0"/>
                <a:ea typeface="宋体" panose="02010600030101010101" pitchFamily="2" charset="-122"/>
              </a:defRPr>
            </a:lvl1pPr>
            <a:lvl2pPr marL="742950" indent="-285750">
              <a:defRPr i="1">
                <a:solidFill>
                  <a:schemeClr val="tx1"/>
                </a:solidFill>
                <a:latin typeface="Comic Sans MS" panose="030F0702030302020204" pitchFamily="66" charset="0"/>
                <a:ea typeface="宋体" panose="02010600030101010101" pitchFamily="2" charset="-122"/>
              </a:defRPr>
            </a:lvl2pPr>
            <a:lvl3pPr marL="1143000" indent="-228600">
              <a:defRPr i="1">
                <a:solidFill>
                  <a:schemeClr val="tx1"/>
                </a:solidFill>
                <a:latin typeface="Comic Sans MS" panose="030F0702030302020204" pitchFamily="66" charset="0"/>
                <a:ea typeface="宋体" panose="02010600030101010101" pitchFamily="2" charset="-122"/>
              </a:defRPr>
            </a:lvl3pPr>
            <a:lvl4pPr marL="1600200" indent="-228600">
              <a:defRPr i="1">
                <a:solidFill>
                  <a:schemeClr val="tx1"/>
                </a:solidFill>
                <a:latin typeface="Comic Sans MS" panose="030F0702030302020204" pitchFamily="66" charset="0"/>
                <a:ea typeface="宋体" panose="02010600030101010101" pitchFamily="2" charset="-122"/>
              </a:defRPr>
            </a:lvl4pPr>
            <a:lvl5pPr marL="2057400" indent="-228600">
              <a:defRPr i="1">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i="1">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i="1">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i="1">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i="1">
                <a:solidFill>
                  <a:schemeClr val="tx1"/>
                </a:solidFill>
                <a:latin typeface="Comic Sans MS" panose="030F0702030302020204" pitchFamily="66" charset="0"/>
                <a:ea typeface="宋体" panose="02010600030101010101" pitchFamily="2" charset="-122"/>
              </a:defRPr>
            </a:lvl9pPr>
          </a:lstStyle>
          <a:p>
            <a:pPr algn="ctr" eaLnBrk="1" hangingPunct="1"/>
            <a:r>
              <a:rPr lang="en-US" altLang="zh-TW" sz="4400" i="0">
                <a:solidFill>
                  <a:srgbClr val="000000"/>
                </a:solidFill>
                <a:latin typeface="Arial" panose="020B0604020202020204" pitchFamily="34" charset="0"/>
                <a:ea typeface="新細明體" panose="02020500000000000000" pitchFamily="18" charset="-120"/>
              </a:rPr>
              <a:t>A. businessEntity</a:t>
            </a:r>
          </a:p>
        </p:txBody>
      </p:sp>
    </p:spTree>
    <p:extLst>
      <p:ext uri="{BB962C8B-B14F-4D97-AF65-F5344CB8AC3E}">
        <p14:creationId xmlns:p14="http://schemas.microsoft.com/office/powerpoint/2010/main" val="729393935"/>
      </p:ext>
    </p:extLst>
  </p:cSld>
  <p:clrMapOvr>
    <a:masterClrMapping/>
  </p:clrMapOvr>
  <p:transition spd="slow"/>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9" name="灯片编号占位符 3">
            <a:extLst>
              <a:ext uri="{FF2B5EF4-FFF2-40B4-BE49-F238E27FC236}">
                <a16:creationId xmlns:a16="http://schemas.microsoft.com/office/drawing/2014/main" id="{D69FE729-4C6C-427D-836B-60EA09ADC7C8}"/>
              </a:ext>
            </a:extLst>
          </p:cNvPr>
          <p:cNvSpPr txBox="1">
            <a:spLocks noGrp="1"/>
          </p:cNvSpPr>
          <p:nvPr/>
        </p:nvSpPr>
        <p:spPr bwMode="auto">
          <a:xfrm>
            <a:off x="8077200" y="6243638"/>
            <a:ext cx="2133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i="1">
                <a:solidFill>
                  <a:schemeClr val="tx1"/>
                </a:solidFill>
                <a:latin typeface="Comic Sans MS" panose="030F0702030302020204" pitchFamily="66" charset="0"/>
                <a:ea typeface="宋体" panose="02010600030101010101" pitchFamily="2" charset="-122"/>
              </a:defRPr>
            </a:lvl1pPr>
            <a:lvl2pPr marL="742950" indent="-285750">
              <a:defRPr i="1">
                <a:solidFill>
                  <a:schemeClr val="tx1"/>
                </a:solidFill>
                <a:latin typeface="Comic Sans MS" panose="030F0702030302020204" pitchFamily="66" charset="0"/>
                <a:ea typeface="宋体" panose="02010600030101010101" pitchFamily="2" charset="-122"/>
              </a:defRPr>
            </a:lvl2pPr>
            <a:lvl3pPr marL="1143000" indent="-228600">
              <a:defRPr i="1">
                <a:solidFill>
                  <a:schemeClr val="tx1"/>
                </a:solidFill>
                <a:latin typeface="Comic Sans MS" panose="030F0702030302020204" pitchFamily="66" charset="0"/>
                <a:ea typeface="宋体" panose="02010600030101010101" pitchFamily="2" charset="-122"/>
              </a:defRPr>
            </a:lvl3pPr>
            <a:lvl4pPr marL="1600200" indent="-228600">
              <a:defRPr i="1">
                <a:solidFill>
                  <a:schemeClr val="tx1"/>
                </a:solidFill>
                <a:latin typeface="Comic Sans MS" panose="030F0702030302020204" pitchFamily="66" charset="0"/>
                <a:ea typeface="宋体" panose="02010600030101010101" pitchFamily="2" charset="-122"/>
              </a:defRPr>
            </a:lvl4pPr>
            <a:lvl5pPr marL="2057400" indent="-228600">
              <a:defRPr i="1">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i="1">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i="1">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i="1">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i="1">
                <a:solidFill>
                  <a:schemeClr val="tx1"/>
                </a:solidFill>
                <a:latin typeface="Comic Sans MS" panose="030F0702030302020204" pitchFamily="66" charset="0"/>
                <a:ea typeface="宋体" panose="02010600030101010101" pitchFamily="2" charset="-122"/>
              </a:defRPr>
            </a:lvl9pPr>
          </a:lstStyle>
          <a:p>
            <a:pPr algn="r" eaLnBrk="1" hangingPunct="1"/>
            <a:fld id="{474A6345-ACE8-431A-B391-8E7A7A262E11}" type="slidenum">
              <a:rPr lang="zh-CN" altLang="en-US" sz="1200" i="0">
                <a:solidFill>
                  <a:srgbClr val="000000"/>
                </a:solidFill>
                <a:latin typeface="Garamond" panose="02020404030301010803" pitchFamily="18" charset="0"/>
              </a:rPr>
              <a:pPr algn="r" eaLnBrk="1" hangingPunct="1"/>
              <a:t>52</a:t>
            </a:fld>
            <a:endParaRPr lang="en-US" altLang="zh-CN" sz="1200" i="0">
              <a:solidFill>
                <a:srgbClr val="000000"/>
              </a:solidFill>
              <a:latin typeface="Garamond" panose="02020404030301010803" pitchFamily="18" charset="0"/>
            </a:endParaRPr>
          </a:p>
        </p:txBody>
      </p:sp>
      <p:sp>
        <p:nvSpPr>
          <p:cNvPr id="75780" name="Rectangle 7">
            <a:extLst>
              <a:ext uri="{FF2B5EF4-FFF2-40B4-BE49-F238E27FC236}">
                <a16:creationId xmlns:a16="http://schemas.microsoft.com/office/drawing/2014/main" id="{D15F6E9C-194C-41BE-8FDA-41DEAEDA7684}"/>
              </a:ext>
            </a:extLst>
          </p:cNvPr>
          <p:cNvSpPr>
            <a:spLocks noChangeArrowheads="1"/>
          </p:cNvSpPr>
          <p:nvPr/>
        </p:nvSpPr>
        <p:spPr bwMode="auto">
          <a:xfrm>
            <a:off x="2166938" y="355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i="1">
                <a:solidFill>
                  <a:schemeClr val="tx1"/>
                </a:solidFill>
                <a:latin typeface="Comic Sans MS" panose="030F0702030302020204" pitchFamily="66" charset="0"/>
                <a:ea typeface="宋体" panose="02010600030101010101" pitchFamily="2" charset="-122"/>
              </a:defRPr>
            </a:lvl1pPr>
            <a:lvl2pPr marL="742950" indent="-285750">
              <a:defRPr i="1">
                <a:solidFill>
                  <a:schemeClr val="tx1"/>
                </a:solidFill>
                <a:latin typeface="Comic Sans MS" panose="030F0702030302020204" pitchFamily="66" charset="0"/>
                <a:ea typeface="宋体" panose="02010600030101010101" pitchFamily="2" charset="-122"/>
              </a:defRPr>
            </a:lvl2pPr>
            <a:lvl3pPr marL="1143000" indent="-228600">
              <a:defRPr i="1">
                <a:solidFill>
                  <a:schemeClr val="tx1"/>
                </a:solidFill>
                <a:latin typeface="Comic Sans MS" panose="030F0702030302020204" pitchFamily="66" charset="0"/>
                <a:ea typeface="宋体" panose="02010600030101010101" pitchFamily="2" charset="-122"/>
              </a:defRPr>
            </a:lvl3pPr>
            <a:lvl4pPr marL="1600200" indent="-228600">
              <a:defRPr i="1">
                <a:solidFill>
                  <a:schemeClr val="tx1"/>
                </a:solidFill>
                <a:latin typeface="Comic Sans MS" panose="030F0702030302020204" pitchFamily="66" charset="0"/>
                <a:ea typeface="宋体" panose="02010600030101010101" pitchFamily="2" charset="-122"/>
              </a:defRPr>
            </a:lvl4pPr>
            <a:lvl5pPr marL="2057400" indent="-228600">
              <a:defRPr i="1">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i="1">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i="1">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i="1">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i="1">
                <a:solidFill>
                  <a:schemeClr val="tx1"/>
                </a:solidFill>
                <a:latin typeface="Comic Sans MS" panose="030F0702030302020204" pitchFamily="66" charset="0"/>
                <a:ea typeface="宋体" panose="02010600030101010101" pitchFamily="2" charset="-122"/>
              </a:defRPr>
            </a:lvl9pPr>
          </a:lstStyle>
          <a:p>
            <a:pPr algn="ctr" eaLnBrk="1" hangingPunct="1"/>
            <a:r>
              <a:rPr lang="en-US" altLang="zh-TW" sz="4400" i="0">
                <a:solidFill>
                  <a:srgbClr val="006633"/>
                </a:solidFill>
                <a:latin typeface="Arial" panose="020B0604020202020204" pitchFamily="34" charset="0"/>
                <a:ea typeface="新細明體" panose="02020500000000000000" pitchFamily="18" charset="-120"/>
              </a:rPr>
              <a:t>B. businessService</a:t>
            </a:r>
          </a:p>
        </p:txBody>
      </p:sp>
      <p:sp>
        <p:nvSpPr>
          <p:cNvPr id="75781" name="Text Box 8">
            <a:extLst>
              <a:ext uri="{FF2B5EF4-FFF2-40B4-BE49-F238E27FC236}">
                <a16:creationId xmlns:a16="http://schemas.microsoft.com/office/drawing/2014/main" id="{2DE86B16-B49F-44C6-9E82-0A865EA8E4F7}"/>
              </a:ext>
            </a:extLst>
          </p:cNvPr>
          <p:cNvSpPr txBox="1">
            <a:spLocks noChangeArrowheads="1"/>
          </p:cNvSpPr>
          <p:nvPr/>
        </p:nvSpPr>
        <p:spPr bwMode="auto">
          <a:xfrm>
            <a:off x="1936750" y="1419226"/>
            <a:ext cx="8458200" cy="4894263"/>
          </a:xfrm>
          <a:prstGeom prst="rect">
            <a:avLst/>
          </a:prstGeom>
          <a:solidFill>
            <a:srgbClr val="9CDF8F"/>
          </a:solidFill>
          <a:ln>
            <a:noFill/>
          </a:ln>
          <a:effectLst>
            <a:outerShdw dist="107763" dir="2700000" algn="ctr" rotWithShape="0">
              <a:schemeClr val="bg2">
                <a:alpha val="50000"/>
              </a:scheme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i="1">
                <a:solidFill>
                  <a:schemeClr val="tx1"/>
                </a:solidFill>
                <a:latin typeface="Comic Sans MS" panose="030F0702030302020204" pitchFamily="66" charset="0"/>
                <a:ea typeface="宋体" panose="02010600030101010101" pitchFamily="2" charset="-122"/>
              </a:defRPr>
            </a:lvl1pPr>
            <a:lvl2pPr marL="742950" indent="-285750">
              <a:defRPr i="1">
                <a:solidFill>
                  <a:schemeClr val="tx1"/>
                </a:solidFill>
                <a:latin typeface="Comic Sans MS" panose="030F0702030302020204" pitchFamily="66" charset="0"/>
                <a:ea typeface="宋体" panose="02010600030101010101" pitchFamily="2" charset="-122"/>
              </a:defRPr>
            </a:lvl2pPr>
            <a:lvl3pPr marL="1143000" indent="-228600">
              <a:defRPr i="1">
                <a:solidFill>
                  <a:schemeClr val="tx1"/>
                </a:solidFill>
                <a:latin typeface="Comic Sans MS" panose="030F0702030302020204" pitchFamily="66" charset="0"/>
                <a:ea typeface="宋体" panose="02010600030101010101" pitchFamily="2" charset="-122"/>
              </a:defRPr>
            </a:lvl3pPr>
            <a:lvl4pPr marL="1600200" indent="-228600">
              <a:defRPr i="1">
                <a:solidFill>
                  <a:schemeClr val="tx1"/>
                </a:solidFill>
                <a:latin typeface="Comic Sans MS" panose="030F0702030302020204" pitchFamily="66" charset="0"/>
                <a:ea typeface="宋体" panose="02010600030101010101" pitchFamily="2" charset="-122"/>
              </a:defRPr>
            </a:lvl4pPr>
            <a:lvl5pPr marL="2057400" indent="-228600">
              <a:defRPr i="1">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i="1">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i="1">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i="1">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i="1">
                <a:solidFill>
                  <a:schemeClr val="tx1"/>
                </a:solidFill>
                <a:latin typeface="Comic Sans MS" panose="030F0702030302020204" pitchFamily="66" charset="0"/>
                <a:ea typeface="宋体" panose="02010600030101010101" pitchFamily="2" charset="-122"/>
              </a:defRPr>
            </a:lvl9pPr>
          </a:lstStyle>
          <a:p>
            <a:pPr eaLnBrk="1" hangingPunct="1"/>
            <a:r>
              <a:rPr lang="en-US" altLang="zh-TW" sz="2400" b="1" i="0">
                <a:latin typeface="Courier New" panose="02070309020205020404" pitchFamily="49" charset="0"/>
                <a:ea typeface="新細明體" panose="02020500000000000000" pitchFamily="18" charset="-120"/>
              </a:rPr>
              <a:t>&lt;businessService</a:t>
            </a:r>
          </a:p>
          <a:p>
            <a:pPr eaLnBrk="1" hangingPunct="1"/>
            <a:r>
              <a:rPr lang="en-US" altLang="zh-TW" sz="2400" b="1" i="0">
                <a:latin typeface="Courier New" panose="02070309020205020404" pitchFamily="49" charset="0"/>
                <a:ea typeface="新細明體" panose="02020500000000000000" pitchFamily="18" charset="-120"/>
              </a:rPr>
              <a:t>  serviceKey=</a:t>
            </a:r>
          </a:p>
          <a:p>
            <a:pPr eaLnBrk="1" hangingPunct="1"/>
            <a:r>
              <a:rPr lang="en-US" altLang="zh-TW" sz="2400" b="1" i="0">
                <a:latin typeface="Courier New" panose="02070309020205020404" pitchFamily="49" charset="0"/>
                <a:ea typeface="新細明體" panose="02020500000000000000" pitchFamily="18" charset="-120"/>
              </a:rPr>
              <a:t>    “d5921160-3e16-11d5-98bf-002035229c64”</a:t>
            </a:r>
          </a:p>
          <a:p>
            <a:pPr eaLnBrk="1" hangingPunct="1"/>
            <a:r>
              <a:rPr lang="en-US" altLang="zh-TW" sz="2400" b="1" i="0">
                <a:latin typeface="Courier New" panose="02070309020205020404" pitchFamily="49" charset="0"/>
                <a:ea typeface="新細明體" panose="02020500000000000000" pitchFamily="18" charset="-120"/>
              </a:rPr>
              <a:t>  businessKey=</a:t>
            </a:r>
          </a:p>
          <a:p>
            <a:pPr eaLnBrk="1" hangingPunct="1"/>
            <a:r>
              <a:rPr lang="en-US" altLang="zh-TW" sz="2400" b="1" i="0">
                <a:latin typeface="Courier New" panose="02070309020205020404" pitchFamily="49" charset="0"/>
                <a:ea typeface="新細明體" panose="02020500000000000000" pitchFamily="18" charset="-120"/>
              </a:rPr>
              <a:t>    “ba744ed0-3aaf-11d5-80dc-002035229c64”&gt; </a:t>
            </a:r>
          </a:p>
          <a:p>
            <a:pPr eaLnBrk="1" hangingPunct="1"/>
            <a:r>
              <a:rPr lang="en-US" altLang="zh-TW" sz="2400" b="1" i="0">
                <a:latin typeface="Courier New" panose="02070309020205020404" pitchFamily="49" charset="0"/>
                <a:ea typeface="新細明體" panose="02020500000000000000" pitchFamily="18" charset="-120"/>
              </a:rPr>
              <a:t>  &lt;name&gt;XMethods Delayed Stock Quotes&lt;/name&gt;</a:t>
            </a:r>
          </a:p>
          <a:p>
            <a:pPr eaLnBrk="1" hangingPunct="1"/>
            <a:r>
              <a:rPr lang="en-US" altLang="zh-TW" sz="2400" b="1" i="0">
                <a:latin typeface="Courier New" panose="02070309020205020404" pitchFamily="49" charset="0"/>
                <a:ea typeface="新細明體" panose="02020500000000000000" pitchFamily="18" charset="-120"/>
              </a:rPr>
              <a:t>  &lt;description&gt; … &lt;/description&gt;</a:t>
            </a:r>
          </a:p>
          <a:p>
            <a:pPr eaLnBrk="1" hangingPunct="1"/>
            <a:r>
              <a:rPr lang="en-US" altLang="zh-TW" sz="2400" b="1" i="0">
                <a:latin typeface="Courier New" panose="02070309020205020404" pitchFamily="49" charset="0"/>
                <a:ea typeface="新細明體" panose="02020500000000000000" pitchFamily="18" charset="-120"/>
              </a:rPr>
              <a:t>  &lt;bindingTemplates&gt;</a:t>
            </a:r>
          </a:p>
          <a:p>
            <a:pPr eaLnBrk="1" hangingPunct="1"/>
            <a:r>
              <a:rPr lang="en-US" altLang="zh-TW" sz="2400" b="1" i="0">
                <a:latin typeface="Courier New" panose="02070309020205020404" pitchFamily="49" charset="0"/>
                <a:ea typeface="新細明體" panose="02020500000000000000" pitchFamily="18" charset="-120"/>
              </a:rPr>
              <a:t>    &lt;bindingTemplate&gt;</a:t>
            </a:r>
          </a:p>
          <a:p>
            <a:pPr eaLnBrk="1" hangingPunct="1"/>
            <a:r>
              <a:rPr lang="en-US" altLang="zh-TW" sz="2400" b="1" i="0">
                <a:latin typeface="Courier New" panose="02070309020205020404" pitchFamily="49" charset="0"/>
                <a:ea typeface="新細明體" panose="02020500000000000000" pitchFamily="18" charset="-120"/>
              </a:rPr>
              <a:t>    	:</a:t>
            </a:r>
          </a:p>
          <a:p>
            <a:pPr eaLnBrk="1" hangingPunct="1"/>
            <a:r>
              <a:rPr lang="en-US" altLang="zh-TW" sz="2400" b="1" i="0">
                <a:latin typeface="Courier New" panose="02070309020205020404" pitchFamily="49" charset="0"/>
                <a:ea typeface="新細明體" panose="02020500000000000000" pitchFamily="18" charset="-120"/>
              </a:rPr>
              <a:t>    &lt;/bindingTemplate&gt;</a:t>
            </a:r>
          </a:p>
          <a:p>
            <a:pPr eaLnBrk="1" hangingPunct="1"/>
            <a:r>
              <a:rPr lang="en-US" altLang="zh-TW" sz="2400" b="1" i="0">
                <a:latin typeface="Courier New" panose="02070309020205020404" pitchFamily="49" charset="0"/>
                <a:ea typeface="新細明體" panose="02020500000000000000" pitchFamily="18" charset="-120"/>
              </a:rPr>
              <a:t>  &lt;/bindingTemplates&gt;</a:t>
            </a:r>
          </a:p>
          <a:p>
            <a:pPr eaLnBrk="1" hangingPunct="1"/>
            <a:r>
              <a:rPr lang="en-US" altLang="zh-TW" sz="2400" b="1" i="0">
                <a:latin typeface="Courier New" panose="02070309020205020404" pitchFamily="49" charset="0"/>
                <a:ea typeface="新細明體" panose="02020500000000000000" pitchFamily="18" charset="-120"/>
              </a:rPr>
              <a:t>&lt;/businessService&gt;</a:t>
            </a:r>
          </a:p>
        </p:txBody>
      </p:sp>
      <p:sp>
        <p:nvSpPr>
          <p:cNvPr id="75782" name="Text Box 9">
            <a:extLst>
              <a:ext uri="{FF2B5EF4-FFF2-40B4-BE49-F238E27FC236}">
                <a16:creationId xmlns:a16="http://schemas.microsoft.com/office/drawing/2014/main" id="{0E531DEA-DCAE-4241-9E8D-E0F118B1F210}"/>
              </a:ext>
            </a:extLst>
          </p:cNvPr>
          <p:cNvSpPr txBox="1">
            <a:spLocks noChangeArrowheads="1"/>
          </p:cNvSpPr>
          <p:nvPr/>
        </p:nvSpPr>
        <p:spPr bwMode="auto">
          <a:xfrm>
            <a:off x="6240463" y="4437064"/>
            <a:ext cx="3860800" cy="830997"/>
          </a:xfrm>
          <a:prstGeom prst="rect">
            <a:avLst/>
          </a:prstGeom>
          <a:solidFill>
            <a:srgbClr val="FF3300"/>
          </a:solidFill>
          <a:ln>
            <a:noFill/>
          </a:ln>
          <a:extLst>
            <a:ext uri="{91240B29-F687-4F45-9708-019B960494DF}">
              <a14:hiddenLine xmlns:a14="http://schemas.microsoft.com/office/drawing/2010/main" w="9525" algn="ctr">
                <a:solidFill>
                  <a:srgbClr val="000000"/>
                </a:solidFill>
                <a:miter lim="800000"/>
                <a:headEnd/>
                <a:tailEnd type="none" w="lg" len="lg"/>
              </a14:hiddenLine>
            </a:ext>
          </a:extLst>
        </p:spPr>
        <p:txBody>
          <a:bodyPr>
            <a:spAutoFit/>
          </a:bodyPr>
          <a:lstStyle>
            <a:lvl1pPr>
              <a:defRPr i="1">
                <a:solidFill>
                  <a:schemeClr val="tx1"/>
                </a:solidFill>
                <a:latin typeface="Comic Sans MS" panose="030F0702030302020204" pitchFamily="66" charset="0"/>
                <a:ea typeface="宋体" panose="02010600030101010101" pitchFamily="2" charset="-122"/>
              </a:defRPr>
            </a:lvl1pPr>
            <a:lvl2pPr marL="742950" indent="-285750">
              <a:defRPr i="1">
                <a:solidFill>
                  <a:schemeClr val="tx1"/>
                </a:solidFill>
                <a:latin typeface="Comic Sans MS" panose="030F0702030302020204" pitchFamily="66" charset="0"/>
                <a:ea typeface="宋体" panose="02010600030101010101" pitchFamily="2" charset="-122"/>
              </a:defRPr>
            </a:lvl2pPr>
            <a:lvl3pPr marL="1143000" indent="-228600">
              <a:defRPr i="1">
                <a:solidFill>
                  <a:schemeClr val="tx1"/>
                </a:solidFill>
                <a:latin typeface="Comic Sans MS" panose="030F0702030302020204" pitchFamily="66" charset="0"/>
                <a:ea typeface="宋体" panose="02010600030101010101" pitchFamily="2" charset="-122"/>
              </a:defRPr>
            </a:lvl3pPr>
            <a:lvl4pPr marL="1600200" indent="-228600">
              <a:defRPr i="1">
                <a:solidFill>
                  <a:schemeClr val="tx1"/>
                </a:solidFill>
                <a:latin typeface="Comic Sans MS" panose="030F0702030302020204" pitchFamily="66" charset="0"/>
                <a:ea typeface="宋体" panose="02010600030101010101" pitchFamily="2" charset="-122"/>
              </a:defRPr>
            </a:lvl4pPr>
            <a:lvl5pPr marL="2057400" indent="-228600">
              <a:defRPr i="1">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i="1">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i="1">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i="1">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i="1">
                <a:solidFill>
                  <a:schemeClr val="tx1"/>
                </a:solidFill>
                <a:latin typeface="Comic Sans MS" panose="030F0702030302020204" pitchFamily="66" charset="0"/>
                <a:ea typeface="宋体" panose="02010600030101010101" pitchFamily="2" charset="-122"/>
              </a:defRPr>
            </a:lvl9pPr>
          </a:lstStyle>
          <a:p>
            <a:pPr algn="ctr" eaLnBrk="1" hangingPunct="1"/>
            <a:r>
              <a:rPr lang="en-US" altLang="zh-CN" sz="2400" b="1" i="0">
                <a:solidFill>
                  <a:srgbClr val="FFFFFF"/>
                </a:solidFill>
                <a:latin typeface="Times New Roman" panose="02020603050405020304" pitchFamily="18" charset="0"/>
              </a:rPr>
              <a:t>Typical contents of businessService element</a:t>
            </a:r>
          </a:p>
        </p:txBody>
      </p:sp>
      <p:sp>
        <p:nvSpPr>
          <p:cNvPr id="75783" name="Text Box 10">
            <a:extLst>
              <a:ext uri="{FF2B5EF4-FFF2-40B4-BE49-F238E27FC236}">
                <a16:creationId xmlns:a16="http://schemas.microsoft.com/office/drawing/2014/main" id="{F8764F4C-602A-4EC1-A1C9-01A5F90D79E9}"/>
              </a:ext>
            </a:extLst>
          </p:cNvPr>
          <p:cNvSpPr txBox="1">
            <a:spLocks noChangeArrowheads="1"/>
          </p:cNvSpPr>
          <p:nvPr/>
        </p:nvSpPr>
        <p:spPr bwMode="auto">
          <a:xfrm>
            <a:off x="6527800" y="1484314"/>
            <a:ext cx="3925888"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type="none" w="lg" len="lg"/>
              </a14:hiddenLine>
            </a:ext>
          </a:extLst>
        </p:spPr>
        <p:txBody>
          <a:bodyPr>
            <a:spAutoFit/>
          </a:bodyPr>
          <a:lstStyle>
            <a:lvl1pPr>
              <a:defRPr i="1">
                <a:solidFill>
                  <a:schemeClr val="tx1"/>
                </a:solidFill>
                <a:latin typeface="Comic Sans MS" panose="030F0702030302020204" pitchFamily="66" charset="0"/>
                <a:ea typeface="宋体" panose="02010600030101010101" pitchFamily="2" charset="-122"/>
              </a:defRPr>
            </a:lvl1pPr>
            <a:lvl2pPr marL="742950" indent="-285750">
              <a:defRPr i="1">
                <a:solidFill>
                  <a:schemeClr val="tx1"/>
                </a:solidFill>
                <a:latin typeface="Comic Sans MS" panose="030F0702030302020204" pitchFamily="66" charset="0"/>
                <a:ea typeface="宋体" panose="02010600030101010101" pitchFamily="2" charset="-122"/>
              </a:defRPr>
            </a:lvl2pPr>
            <a:lvl3pPr marL="1143000" indent="-228600">
              <a:defRPr i="1">
                <a:solidFill>
                  <a:schemeClr val="tx1"/>
                </a:solidFill>
                <a:latin typeface="Comic Sans MS" panose="030F0702030302020204" pitchFamily="66" charset="0"/>
                <a:ea typeface="宋体" panose="02010600030101010101" pitchFamily="2" charset="-122"/>
              </a:defRPr>
            </a:lvl3pPr>
            <a:lvl4pPr marL="1600200" indent="-228600">
              <a:defRPr i="1">
                <a:solidFill>
                  <a:schemeClr val="tx1"/>
                </a:solidFill>
                <a:latin typeface="Comic Sans MS" panose="030F0702030302020204" pitchFamily="66" charset="0"/>
                <a:ea typeface="宋体" panose="02010600030101010101" pitchFamily="2" charset="-122"/>
              </a:defRPr>
            </a:lvl4pPr>
            <a:lvl5pPr marL="2057400" indent="-228600">
              <a:defRPr i="1">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i="1">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i="1">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i="1">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i="1">
                <a:solidFill>
                  <a:schemeClr val="tx1"/>
                </a:solidFill>
                <a:latin typeface="Comic Sans MS" panose="030F0702030302020204" pitchFamily="66" charset="0"/>
                <a:ea typeface="宋体" panose="02010600030101010101" pitchFamily="2" charset="-122"/>
              </a:defRPr>
            </a:lvl9pPr>
          </a:lstStyle>
          <a:p>
            <a:pPr algn="ctr" eaLnBrk="1" hangingPunct="1"/>
            <a:r>
              <a:rPr lang="en-US" altLang="zh-CN" sz="2400" b="1" i="0">
                <a:solidFill>
                  <a:srgbClr val="000000"/>
                </a:solidFill>
                <a:latin typeface="Times New Roman" panose="02020603050405020304" pitchFamily="18" charset="0"/>
              </a:rPr>
              <a:t>To tie the service with the business</a:t>
            </a:r>
          </a:p>
        </p:txBody>
      </p:sp>
      <p:sp>
        <p:nvSpPr>
          <p:cNvPr id="75784" name="Line 11">
            <a:extLst>
              <a:ext uri="{FF2B5EF4-FFF2-40B4-BE49-F238E27FC236}">
                <a16:creationId xmlns:a16="http://schemas.microsoft.com/office/drawing/2014/main" id="{97BBE22F-39F3-4F36-BA4E-09FE3B7A4EB5}"/>
              </a:ext>
            </a:extLst>
          </p:cNvPr>
          <p:cNvSpPr>
            <a:spLocks noChangeShapeType="1"/>
          </p:cNvSpPr>
          <p:nvPr/>
        </p:nvSpPr>
        <p:spPr bwMode="auto">
          <a:xfrm flipH="1">
            <a:off x="6096000" y="1989138"/>
            <a:ext cx="838200" cy="990600"/>
          </a:xfrm>
          <a:prstGeom prst="line">
            <a:avLst/>
          </a:prstGeom>
          <a:noFill/>
          <a:ln w="9525">
            <a:solidFill>
              <a:schemeClr val="tx1"/>
            </a:solidFill>
            <a:round/>
            <a:headEnd/>
            <a:tailEnd type="triangle" w="lg" len="lg"/>
          </a:ln>
          <a:extLst>
            <a:ext uri="{909E8E84-426E-40DD-AFC4-6F175D3DCCD1}">
              <a14:hiddenFill xmlns:a14="http://schemas.microsoft.com/office/drawing/2010/main">
                <a:noFill/>
              </a14:hiddenFill>
            </a:ext>
          </a:extLst>
        </p:spPr>
        <p:txBody>
          <a:bodyPr wrap="none"/>
          <a:lstStyle/>
          <a:p>
            <a:endParaRPr lang="zh-CN" altLang="en-US"/>
          </a:p>
        </p:txBody>
      </p:sp>
    </p:spTree>
    <p:extLst>
      <p:ext uri="{BB962C8B-B14F-4D97-AF65-F5344CB8AC3E}">
        <p14:creationId xmlns:p14="http://schemas.microsoft.com/office/powerpoint/2010/main" val="822333314"/>
      </p:ext>
    </p:extLst>
  </p:cSld>
  <p:clrMapOvr>
    <a:masterClrMapping/>
  </p:clrMapOvr>
  <p:transition spd="slow"/>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3" name="灯片编号占位符 3">
            <a:extLst>
              <a:ext uri="{FF2B5EF4-FFF2-40B4-BE49-F238E27FC236}">
                <a16:creationId xmlns:a16="http://schemas.microsoft.com/office/drawing/2014/main" id="{BCA0D5A2-CE4E-418C-9986-6B78F11DF425}"/>
              </a:ext>
            </a:extLst>
          </p:cNvPr>
          <p:cNvSpPr txBox="1">
            <a:spLocks noGrp="1"/>
          </p:cNvSpPr>
          <p:nvPr/>
        </p:nvSpPr>
        <p:spPr bwMode="auto">
          <a:xfrm>
            <a:off x="8077200" y="6243638"/>
            <a:ext cx="2133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i="1">
                <a:solidFill>
                  <a:schemeClr val="tx1"/>
                </a:solidFill>
                <a:latin typeface="Comic Sans MS" panose="030F0702030302020204" pitchFamily="66" charset="0"/>
                <a:ea typeface="宋体" panose="02010600030101010101" pitchFamily="2" charset="-122"/>
              </a:defRPr>
            </a:lvl1pPr>
            <a:lvl2pPr marL="742950" indent="-285750">
              <a:defRPr i="1">
                <a:solidFill>
                  <a:schemeClr val="tx1"/>
                </a:solidFill>
                <a:latin typeface="Comic Sans MS" panose="030F0702030302020204" pitchFamily="66" charset="0"/>
                <a:ea typeface="宋体" panose="02010600030101010101" pitchFamily="2" charset="-122"/>
              </a:defRPr>
            </a:lvl2pPr>
            <a:lvl3pPr marL="1143000" indent="-228600">
              <a:defRPr i="1">
                <a:solidFill>
                  <a:schemeClr val="tx1"/>
                </a:solidFill>
                <a:latin typeface="Comic Sans MS" panose="030F0702030302020204" pitchFamily="66" charset="0"/>
                <a:ea typeface="宋体" panose="02010600030101010101" pitchFamily="2" charset="-122"/>
              </a:defRPr>
            </a:lvl3pPr>
            <a:lvl4pPr marL="1600200" indent="-228600">
              <a:defRPr i="1">
                <a:solidFill>
                  <a:schemeClr val="tx1"/>
                </a:solidFill>
                <a:latin typeface="Comic Sans MS" panose="030F0702030302020204" pitchFamily="66" charset="0"/>
                <a:ea typeface="宋体" panose="02010600030101010101" pitchFamily="2" charset="-122"/>
              </a:defRPr>
            </a:lvl4pPr>
            <a:lvl5pPr marL="2057400" indent="-228600">
              <a:defRPr i="1">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i="1">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i="1">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i="1">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i="1">
                <a:solidFill>
                  <a:schemeClr val="tx1"/>
                </a:solidFill>
                <a:latin typeface="Comic Sans MS" panose="030F0702030302020204" pitchFamily="66" charset="0"/>
                <a:ea typeface="宋体" panose="02010600030101010101" pitchFamily="2" charset="-122"/>
              </a:defRPr>
            </a:lvl9pPr>
          </a:lstStyle>
          <a:p>
            <a:pPr algn="r" eaLnBrk="1" hangingPunct="1"/>
            <a:fld id="{30BF92A6-65C9-44CD-A63A-4C5E37B4DAFC}" type="slidenum">
              <a:rPr lang="zh-CN" altLang="en-US" sz="1200" i="0">
                <a:solidFill>
                  <a:srgbClr val="000000"/>
                </a:solidFill>
                <a:latin typeface="Garamond" panose="02020404030301010803" pitchFamily="18" charset="0"/>
              </a:rPr>
              <a:pPr algn="r" eaLnBrk="1" hangingPunct="1"/>
              <a:t>53</a:t>
            </a:fld>
            <a:endParaRPr lang="en-US" altLang="zh-CN" sz="1200" i="0">
              <a:solidFill>
                <a:srgbClr val="000000"/>
              </a:solidFill>
              <a:latin typeface="Garamond" panose="02020404030301010803" pitchFamily="18" charset="0"/>
            </a:endParaRPr>
          </a:p>
        </p:txBody>
      </p:sp>
      <p:sp>
        <p:nvSpPr>
          <p:cNvPr id="76804" name="Rectangle 2">
            <a:extLst>
              <a:ext uri="{FF2B5EF4-FFF2-40B4-BE49-F238E27FC236}">
                <a16:creationId xmlns:a16="http://schemas.microsoft.com/office/drawing/2014/main" id="{9D6B0DC7-4E01-40D0-A059-03DFE207CCA3}"/>
              </a:ext>
            </a:extLst>
          </p:cNvPr>
          <p:cNvSpPr>
            <a:spLocks noChangeArrowheads="1"/>
          </p:cNvSpPr>
          <p:nvPr/>
        </p:nvSpPr>
        <p:spPr bwMode="auto">
          <a:xfrm>
            <a:off x="2089150" y="1295400"/>
            <a:ext cx="7772400" cy="5035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i="1">
                <a:solidFill>
                  <a:schemeClr val="tx1"/>
                </a:solidFill>
                <a:latin typeface="Comic Sans MS" panose="030F0702030302020204" pitchFamily="66" charset="0"/>
                <a:ea typeface="宋体" panose="02010600030101010101" pitchFamily="2" charset="-122"/>
              </a:defRPr>
            </a:lvl1pPr>
            <a:lvl2pPr marL="742950" indent="-285750">
              <a:defRPr i="1">
                <a:solidFill>
                  <a:schemeClr val="tx1"/>
                </a:solidFill>
                <a:latin typeface="Comic Sans MS" panose="030F0702030302020204" pitchFamily="66" charset="0"/>
                <a:ea typeface="宋体" panose="02010600030101010101" pitchFamily="2" charset="-122"/>
              </a:defRPr>
            </a:lvl2pPr>
            <a:lvl3pPr marL="1143000" indent="-228600">
              <a:defRPr i="1">
                <a:solidFill>
                  <a:schemeClr val="tx1"/>
                </a:solidFill>
                <a:latin typeface="Comic Sans MS" panose="030F0702030302020204" pitchFamily="66" charset="0"/>
                <a:ea typeface="宋体" panose="02010600030101010101" pitchFamily="2" charset="-122"/>
              </a:defRPr>
            </a:lvl3pPr>
            <a:lvl4pPr marL="1600200" indent="-228600">
              <a:defRPr i="1">
                <a:solidFill>
                  <a:schemeClr val="tx1"/>
                </a:solidFill>
                <a:latin typeface="Comic Sans MS" panose="030F0702030302020204" pitchFamily="66" charset="0"/>
                <a:ea typeface="宋体" panose="02010600030101010101" pitchFamily="2" charset="-122"/>
              </a:defRPr>
            </a:lvl4pPr>
            <a:lvl5pPr marL="2057400" indent="-228600">
              <a:defRPr i="1">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i="1">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i="1">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i="1">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i="1">
                <a:solidFill>
                  <a:schemeClr val="tx1"/>
                </a:solidFill>
                <a:latin typeface="Comic Sans MS" panose="030F0702030302020204" pitchFamily="66" charset="0"/>
                <a:ea typeface="宋体" panose="02010600030101010101" pitchFamily="2" charset="-122"/>
              </a:defRPr>
            </a:lvl9pPr>
          </a:lstStyle>
          <a:p>
            <a:pPr eaLnBrk="1" hangingPunct="1">
              <a:spcBef>
                <a:spcPct val="20000"/>
              </a:spcBef>
              <a:buFontTx/>
              <a:buChar char="•"/>
            </a:pPr>
            <a:r>
              <a:rPr lang="en-US" altLang="zh-TW" sz="2400" i="0">
                <a:solidFill>
                  <a:srgbClr val="FF3300"/>
                </a:solidFill>
                <a:latin typeface="Arial" panose="020B0604020202020204" pitchFamily="34" charset="0"/>
                <a:ea typeface="新細明體" panose="02020500000000000000" pitchFamily="18" charset="-120"/>
              </a:rPr>
              <a:t>businessService</a:t>
            </a:r>
            <a:r>
              <a:rPr lang="en-US" altLang="zh-TW" sz="2400" i="0">
                <a:solidFill>
                  <a:srgbClr val="000000"/>
                </a:solidFill>
                <a:latin typeface="Arial" panose="020B0604020202020204" pitchFamily="34" charset="0"/>
                <a:ea typeface="新細明體" panose="02020500000000000000" pitchFamily="18" charset="-120"/>
              </a:rPr>
              <a:t> element includes info about a single web service or a group of related Web services</a:t>
            </a:r>
          </a:p>
          <a:p>
            <a:pPr eaLnBrk="1" hangingPunct="1">
              <a:spcBef>
                <a:spcPct val="20000"/>
              </a:spcBef>
            </a:pPr>
            <a:endParaRPr lang="en-US" altLang="zh-TW" sz="2400" i="0">
              <a:solidFill>
                <a:srgbClr val="000000"/>
              </a:solidFill>
              <a:latin typeface="Arial" panose="020B0604020202020204" pitchFamily="34" charset="0"/>
              <a:ea typeface="新細明體" panose="02020500000000000000" pitchFamily="18" charset="-120"/>
            </a:endParaRPr>
          </a:p>
          <a:p>
            <a:pPr eaLnBrk="1" hangingPunct="1">
              <a:spcBef>
                <a:spcPct val="20000"/>
              </a:spcBef>
              <a:buFontTx/>
              <a:buChar char="•"/>
            </a:pPr>
            <a:r>
              <a:rPr lang="en-US" altLang="zh-TW" sz="2400" i="0">
                <a:solidFill>
                  <a:srgbClr val="000000"/>
                </a:solidFill>
                <a:latin typeface="Arial" panose="020B0604020202020204" pitchFamily="34" charset="0"/>
                <a:ea typeface="新細明體" panose="02020500000000000000" pitchFamily="18" charset="-120"/>
              </a:rPr>
              <a:t>Include the name, description and an optional list of </a:t>
            </a:r>
            <a:r>
              <a:rPr lang="en-US" altLang="zh-TW" sz="2400" i="0" u="sng">
                <a:solidFill>
                  <a:srgbClr val="000000"/>
                </a:solidFill>
                <a:latin typeface="Arial" panose="020B0604020202020204" pitchFamily="34" charset="0"/>
                <a:ea typeface="新細明體" panose="02020500000000000000" pitchFamily="18" charset="-120"/>
              </a:rPr>
              <a:t>bindingTemplates</a:t>
            </a:r>
          </a:p>
          <a:p>
            <a:pPr eaLnBrk="1" hangingPunct="1">
              <a:spcBef>
                <a:spcPct val="20000"/>
              </a:spcBef>
            </a:pPr>
            <a:endParaRPr lang="en-US" altLang="zh-TW" sz="2400" i="0">
              <a:solidFill>
                <a:srgbClr val="000000"/>
              </a:solidFill>
              <a:latin typeface="Arial" panose="020B0604020202020204" pitchFamily="34" charset="0"/>
              <a:ea typeface="新細明體" panose="02020500000000000000" pitchFamily="18" charset="-120"/>
            </a:endParaRPr>
          </a:p>
          <a:p>
            <a:pPr eaLnBrk="1" hangingPunct="1">
              <a:spcBef>
                <a:spcPct val="20000"/>
              </a:spcBef>
              <a:buFontTx/>
              <a:buChar char="•"/>
            </a:pPr>
            <a:r>
              <a:rPr lang="en-US" altLang="zh-TW" sz="2400" i="0">
                <a:solidFill>
                  <a:srgbClr val="000000"/>
                </a:solidFill>
                <a:latin typeface="Arial" panose="020B0604020202020204" pitchFamily="34" charset="0"/>
                <a:ea typeface="新細明體" panose="02020500000000000000" pitchFamily="18" charset="-120"/>
              </a:rPr>
              <a:t>Like businessEnitity, each businessService has a unique </a:t>
            </a:r>
            <a:r>
              <a:rPr lang="en-US" altLang="zh-TW" sz="2400" i="0">
                <a:solidFill>
                  <a:srgbClr val="FF3300"/>
                </a:solidFill>
                <a:latin typeface="Arial" panose="020B0604020202020204" pitchFamily="34" charset="0"/>
                <a:ea typeface="新細明體" panose="02020500000000000000" pitchFamily="18" charset="-120"/>
              </a:rPr>
              <a:t>service key</a:t>
            </a:r>
          </a:p>
          <a:p>
            <a:pPr eaLnBrk="1" hangingPunct="1">
              <a:spcBef>
                <a:spcPct val="20000"/>
              </a:spcBef>
            </a:pPr>
            <a:endParaRPr lang="en-US" altLang="zh-TW" sz="2400" i="0">
              <a:solidFill>
                <a:srgbClr val="000000"/>
              </a:solidFill>
              <a:latin typeface="Arial" panose="020B0604020202020204" pitchFamily="34" charset="0"/>
              <a:ea typeface="新細明體" panose="02020500000000000000" pitchFamily="18" charset="-120"/>
            </a:endParaRPr>
          </a:p>
          <a:p>
            <a:pPr eaLnBrk="1" hangingPunct="1">
              <a:spcBef>
                <a:spcPct val="20000"/>
              </a:spcBef>
              <a:buFontTx/>
              <a:buChar char="•"/>
            </a:pPr>
            <a:r>
              <a:rPr lang="en-US" altLang="zh-TW" sz="2400" i="0">
                <a:solidFill>
                  <a:srgbClr val="000000"/>
                </a:solidFill>
                <a:latin typeface="Arial" panose="020B0604020202020204" pitchFamily="34" charset="0"/>
                <a:ea typeface="新細明體" panose="02020500000000000000" pitchFamily="18" charset="-120"/>
              </a:rPr>
              <a:t>Should specify the </a:t>
            </a:r>
            <a:r>
              <a:rPr lang="en-US" altLang="zh-TW" sz="2400" i="0">
                <a:solidFill>
                  <a:srgbClr val="FF3300"/>
                </a:solidFill>
                <a:latin typeface="Arial" panose="020B0604020202020204" pitchFamily="34" charset="0"/>
                <a:ea typeface="新細明體" panose="02020500000000000000" pitchFamily="18" charset="-120"/>
              </a:rPr>
              <a:t>businessKey</a:t>
            </a:r>
            <a:r>
              <a:rPr lang="en-US" altLang="zh-TW" sz="2400" i="0">
                <a:solidFill>
                  <a:srgbClr val="000000"/>
                </a:solidFill>
                <a:latin typeface="Arial" panose="020B0604020202020204" pitchFamily="34" charset="0"/>
                <a:ea typeface="新細明體" panose="02020500000000000000" pitchFamily="18" charset="-120"/>
              </a:rPr>
              <a:t> to relate with the </a:t>
            </a:r>
            <a:r>
              <a:rPr lang="en-US" altLang="zh-TW" sz="2400" i="0" u="sng">
                <a:solidFill>
                  <a:srgbClr val="000000"/>
                </a:solidFill>
                <a:latin typeface="Arial" panose="020B0604020202020204" pitchFamily="34" charset="0"/>
                <a:ea typeface="新細明體" panose="02020500000000000000" pitchFamily="18" charset="-120"/>
              </a:rPr>
              <a:t>business that provides that service</a:t>
            </a:r>
          </a:p>
          <a:p>
            <a:pPr eaLnBrk="1" hangingPunct="1">
              <a:spcBef>
                <a:spcPct val="20000"/>
              </a:spcBef>
            </a:pPr>
            <a:endParaRPr lang="en-US" altLang="zh-TW" sz="2400" i="0">
              <a:solidFill>
                <a:srgbClr val="000000"/>
              </a:solidFill>
              <a:latin typeface="Arial" panose="020B0604020202020204" pitchFamily="34" charset="0"/>
              <a:ea typeface="新細明體" panose="02020500000000000000" pitchFamily="18" charset="-120"/>
            </a:endParaRPr>
          </a:p>
        </p:txBody>
      </p:sp>
      <p:sp>
        <p:nvSpPr>
          <p:cNvPr id="76805" name="Rectangle 7">
            <a:extLst>
              <a:ext uri="{FF2B5EF4-FFF2-40B4-BE49-F238E27FC236}">
                <a16:creationId xmlns:a16="http://schemas.microsoft.com/office/drawing/2014/main" id="{D2662620-7920-4B22-A468-0BE93780CD4F}"/>
              </a:ext>
            </a:extLst>
          </p:cNvPr>
          <p:cNvSpPr>
            <a:spLocks noChangeArrowheads="1"/>
          </p:cNvSpPr>
          <p:nvPr/>
        </p:nvSpPr>
        <p:spPr bwMode="auto">
          <a:xfrm>
            <a:off x="2166938" y="355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i="1">
                <a:solidFill>
                  <a:schemeClr val="tx1"/>
                </a:solidFill>
                <a:latin typeface="Comic Sans MS" panose="030F0702030302020204" pitchFamily="66" charset="0"/>
                <a:ea typeface="宋体" panose="02010600030101010101" pitchFamily="2" charset="-122"/>
              </a:defRPr>
            </a:lvl1pPr>
            <a:lvl2pPr marL="742950" indent="-285750">
              <a:defRPr i="1">
                <a:solidFill>
                  <a:schemeClr val="tx1"/>
                </a:solidFill>
                <a:latin typeface="Comic Sans MS" panose="030F0702030302020204" pitchFamily="66" charset="0"/>
                <a:ea typeface="宋体" panose="02010600030101010101" pitchFamily="2" charset="-122"/>
              </a:defRPr>
            </a:lvl2pPr>
            <a:lvl3pPr marL="1143000" indent="-228600">
              <a:defRPr i="1">
                <a:solidFill>
                  <a:schemeClr val="tx1"/>
                </a:solidFill>
                <a:latin typeface="Comic Sans MS" panose="030F0702030302020204" pitchFamily="66" charset="0"/>
                <a:ea typeface="宋体" panose="02010600030101010101" pitchFamily="2" charset="-122"/>
              </a:defRPr>
            </a:lvl3pPr>
            <a:lvl4pPr marL="1600200" indent="-228600">
              <a:defRPr i="1">
                <a:solidFill>
                  <a:schemeClr val="tx1"/>
                </a:solidFill>
                <a:latin typeface="Comic Sans MS" panose="030F0702030302020204" pitchFamily="66" charset="0"/>
                <a:ea typeface="宋体" panose="02010600030101010101" pitchFamily="2" charset="-122"/>
              </a:defRPr>
            </a:lvl4pPr>
            <a:lvl5pPr marL="2057400" indent="-228600">
              <a:defRPr i="1">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i="1">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i="1">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i="1">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i="1">
                <a:solidFill>
                  <a:schemeClr val="tx1"/>
                </a:solidFill>
                <a:latin typeface="Comic Sans MS" panose="030F0702030302020204" pitchFamily="66" charset="0"/>
                <a:ea typeface="宋体" panose="02010600030101010101" pitchFamily="2" charset="-122"/>
              </a:defRPr>
            </a:lvl9pPr>
          </a:lstStyle>
          <a:p>
            <a:pPr algn="ctr" eaLnBrk="1" hangingPunct="1"/>
            <a:r>
              <a:rPr lang="en-US" altLang="zh-TW" sz="4400" i="0">
                <a:solidFill>
                  <a:srgbClr val="006633"/>
                </a:solidFill>
                <a:latin typeface="Arial" panose="020B0604020202020204" pitchFamily="34" charset="0"/>
                <a:ea typeface="新細明體" panose="02020500000000000000" pitchFamily="18" charset="-120"/>
              </a:rPr>
              <a:t>B. businessService</a:t>
            </a:r>
          </a:p>
        </p:txBody>
      </p:sp>
    </p:spTree>
    <p:extLst>
      <p:ext uri="{BB962C8B-B14F-4D97-AF65-F5344CB8AC3E}">
        <p14:creationId xmlns:p14="http://schemas.microsoft.com/office/powerpoint/2010/main" val="4186683257"/>
      </p:ext>
    </p:extLst>
  </p:cSld>
  <p:clrMapOvr>
    <a:masterClrMapping/>
  </p:clrMapOvr>
  <p:transition spd="slow"/>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a:extLst>
              <a:ext uri="{FF2B5EF4-FFF2-40B4-BE49-F238E27FC236}">
                <a16:creationId xmlns:a16="http://schemas.microsoft.com/office/drawing/2014/main" id="{907FC451-06DE-4C16-9F97-5DD09D8AD9E6}"/>
              </a:ext>
            </a:extLst>
          </p:cNvPr>
          <p:cNvSpPr>
            <a:spLocks noGrp="1" noChangeArrowheads="1"/>
          </p:cNvSpPr>
          <p:nvPr>
            <p:ph type="title"/>
          </p:nvPr>
        </p:nvSpPr>
        <p:spPr/>
        <p:txBody>
          <a:bodyPr/>
          <a:lstStyle/>
          <a:p>
            <a:r>
              <a:rPr lang="en-US" altLang="zh-CN"/>
              <a:t>B. businessService</a:t>
            </a:r>
          </a:p>
        </p:txBody>
      </p:sp>
      <p:pic>
        <p:nvPicPr>
          <p:cNvPr id="77827" name="Picture 3">
            <a:extLst>
              <a:ext uri="{FF2B5EF4-FFF2-40B4-BE49-F238E27FC236}">
                <a16:creationId xmlns:a16="http://schemas.microsoft.com/office/drawing/2014/main" id="{27B6B5F3-9D73-4DC5-BBD9-8558742551C2}"/>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828800" y="1268413"/>
            <a:ext cx="8559800" cy="4876800"/>
          </a:xfrm>
        </p:spPr>
      </p:pic>
    </p:spTree>
    <p:extLst>
      <p:ext uri="{BB962C8B-B14F-4D97-AF65-F5344CB8AC3E}">
        <p14:creationId xmlns:p14="http://schemas.microsoft.com/office/powerpoint/2010/main" val="92785707"/>
      </p:ext>
    </p:extLst>
  </p:cSld>
  <p:clrMapOvr>
    <a:masterClrMapping/>
  </p:clrMapOvr>
  <mc:AlternateContent xmlns:mc="http://schemas.openxmlformats.org/markup-compatibility/2006" xmlns:p14="http://schemas.microsoft.com/office/powerpoint/2010/main">
    <mc:Choice Requires="p14">
      <p:transition spd="slow" p14:dur="2000" advTm="1300"/>
    </mc:Choice>
    <mc:Fallback xmlns="">
      <p:transition spd="slow" advTm="1300"/>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日期占位符 1">
            <a:extLst>
              <a:ext uri="{FF2B5EF4-FFF2-40B4-BE49-F238E27FC236}">
                <a16:creationId xmlns:a16="http://schemas.microsoft.com/office/drawing/2014/main" id="{AB8446A7-AAC1-4774-83DB-225D529A1652}"/>
              </a:ext>
            </a:extLst>
          </p:cNvPr>
          <p:cNvSpPr txBox="1">
            <a:spLocks noGrp="1"/>
          </p:cNvSpPr>
          <p:nvPr/>
        </p:nvSpPr>
        <p:spPr bwMode="auto">
          <a:xfrm>
            <a:off x="1981200" y="6243638"/>
            <a:ext cx="2133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i="1">
                <a:solidFill>
                  <a:schemeClr val="tx1"/>
                </a:solidFill>
                <a:latin typeface="Comic Sans MS" panose="030F0702030302020204" pitchFamily="66" charset="0"/>
                <a:ea typeface="宋体" panose="02010600030101010101" pitchFamily="2" charset="-122"/>
              </a:defRPr>
            </a:lvl1pPr>
            <a:lvl2pPr marL="742950" indent="-285750">
              <a:defRPr i="1">
                <a:solidFill>
                  <a:schemeClr val="tx1"/>
                </a:solidFill>
                <a:latin typeface="Comic Sans MS" panose="030F0702030302020204" pitchFamily="66" charset="0"/>
                <a:ea typeface="宋体" panose="02010600030101010101" pitchFamily="2" charset="-122"/>
              </a:defRPr>
            </a:lvl2pPr>
            <a:lvl3pPr marL="1143000" indent="-228600">
              <a:defRPr i="1">
                <a:solidFill>
                  <a:schemeClr val="tx1"/>
                </a:solidFill>
                <a:latin typeface="Comic Sans MS" panose="030F0702030302020204" pitchFamily="66" charset="0"/>
                <a:ea typeface="宋体" panose="02010600030101010101" pitchFamily="2" charset="-122"/>
              </a:defRPr>
            </a:lvl3pPr>
            <a:lvl4pPr marL="1600200" indent="-228600">
              <a:defRPr i="1">
                <a:solidFill>
                  <a:schemeClr val="tx1"/>
                </a:solidFill>
                <a:latin typeface="Comic Sans MS" panose="030F0702030302020204" pitchFamily="66" charset="0"/>
                <a:ea typeface="宋体" panose="02010600030101010101" pitchFamily="2" charset="-122"/>
              </a:defRPr>
            </a:lvl4pPr>
            <a:lvl5pPr marL="2057400" indent="-228600">
              <a:defRPr i="1">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i="1">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i="1">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i="1">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i="1">
                <a:solidFill>
                  <a:schemeClr val="tx1"/>
                </a:solidFill>
                <a:latin typeface="Comic Sans MS" panose="030F0702030302020204" pitchFamily="66" charset="0"/>
                <a:ea typeface="宋体" panose="02010600030101010101" pitchFamily="2" charset="-122"/>
              </a:defRPr>
            </a:lvl9pPr>
          </a:lstStyle>
          <a:p>
            <a:pPr eaLnBrk="1" hangingPunct="1"/>
            <a:endParaRPr lang="en-US" altLang="zh-CN" sz="1200" i="0" dirty="0">
              <a:solidFill>
                <a:srgbClr val="000000"/>
              </a:solidFill>
              <a:latin typeface="Garamond" panose="02020404030301010803" pitchFamily="18" charset="0"/>
            </a:endParaRPr>
          </a:p>
        </p:txBody>
      </p:sp>
      <p:sp>
        <p:nvSpPr>
          <p:cNvPr id="78851" name="灯片编号占位符 3">
            <a:extLst>
              <a:ext uri="{FF2B5EF4-FFF2-40B4-BE49-F238E27FC236}">
                <a16:creationId xmlns:a16="http://schemas.microsoft.com/office/drawing/2014/main" id="{A0FE12B4-37E3-41E2-83DB-FFF76334DB0E}"/>
              </a:ext>
            </a:extLst>
          </p:cNvPr>
          <p:cNvSpPr txBox="1">
            <a:spLocks noGrp="1"/>
          </p:cNvSpPr>
          <p:nvPr/>
        </p:nvSpPr>
        <p:spPr bwMode="auto">
          <a:xfrm>
            <a:off x="8077200" y="6243638"/>
            <a:ext cx="2133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i="1">
                <a:solidFill>
                  <a:schemeClr val="tx1"/>
                </a:solidFill>
                <a:latin typeface="Comic Sans MS" panose="030F0702030302020204" pitchFamily="66" charset="0"/>
                <a:ea typeface="宋体" panose="02010600030101010101" pitchFamily="2" charset="-122"/>
              </a:defRPr>
            </a:lvl1pPr>
            <a:lvl2pPr marL="742950" indent="-285750">
              <a:defRPr i="1">
                <a:solidFill>
                  <a:schemeClr val="tx1"/>
                </a:solidFill>
                <a:latin typeface="Comic Sans MS" panose="030F0702030302020204" pitchFamily="66" charset="0"/>
                <a:ea typeface="宋体" panose="02010600030101010101" pitchFamily="2" charset="-122"/>
              </a:defRPr>
            </a:lvl2pPr>
            <a:lvl3pPr marL="1143000" indent="-228600">
              <a:defRPr i="1">
                <a:solidFill>
                  <a:schemeClr val="tx1"/>
                </a:solidFill>
                <a:latin typeface="Comic Sans MS" panose="030F0702030302020204" pitchFamily="66" charset="0"/>
                <a:ea typeface="宋体" panose="02010600030101010101" pitchFamily="2" charset="-122"/>
              </a:defRPr>
            </a:lvl3pPr>
            <a:lvl4pPr marL="1600200" indent="-228600">
              <a:defRPr i="1">
                <a:solidFill>
                  <a:schemeClr val="tx1"/>
                </a:solidFill>
                <a:latin typeface="Comic Sans MS" panose="030F0702030302020204" pitchFamily="66" charset="0"/>
                <a:ea typeface="宋体" panose="02010600030101010101" pitchFamily="2" charset="-122"/>
              </a:defRPr>
            </a:lvl4pPr>
            <a:lvl5pPr marL="2057400" indent="-228600">
              <a:defRPr i="1">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i="1">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i="1">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i="1">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i="1">
                <a:solidFill>
                  <a:schemeClr val="tx1"/>
                </a:solidFill>
                <a:latin typeface="Comic Sans MS" panose="030F0702030302020204" pitchFamily="66" charset="0"/>
                <a:ea typeface="宋体" panose="02010600030101010101" pitchFamily="2" charset="-122"/>
              </a:defRPr>
            </a:lvl9pPr>
          </a:lstStyle>
          <a:p>
            <a:pPr algn="r" eaLnBrk="1" hangingPunct="1"/>
            <a:fld id="{EFEBCC3B-6E5D-4AAF-B3BE-FDB075E3AD26}" type="slidenum">
              <a:rPr lang="zh-CN" altLang="en-US" sz="1200" i="0">
                <a:solidFill>
                  <a:srgbClr val="000000"/>
                </a:solidFill>
                <a:latin typeface="Garamond" panose="02020404030301010803" pitchFamily="18" charset="0"/>
              </a:rPr>
              <a:pPr algn="r" eaLnBrk="1" hangingPunct="1"/>
              <a:t>55</a:t>
            </a:fld>
            <a:endParaRPr lang="en-US" altLang="zh-CN" sz="1200" i="0">
              <a:solidFill>
                <a:srgbClr val="000000"/>
              </a:solidFill>
              <a:latin typeface="Garamond" panose="02020404030301010803" pitchFamily="18" charset="0"/>
            </a:endParaRPr>
          </a:p>
        </p:txBody>
      </p:sp>
      <p:sp>
        <p:nvSpPr>
          <p:cNvPr id="78852" name="Rectangle 7">
            <a:extLst>
              <a:ext uri="{FF2B5EF4-FFF2-40B4-BE49-F238E27FC236}">
                <a16:creationId xmlns:a16="http://schemas.microsoft.com/office/drawing/2014/main" id="{4E34102D-56D8-4511-8761-9111CD67D92A}"/>
              </a:ext>
            </a:extLst>
          </p:cNvPr>
          <p:cNvSpPr>
            <a:spLocks noChangeArrowheads="1"/>
          </p:cNvSpPr>
          <p:nvPr/>
        </p:nvSpPr>
        <p:spPr bwMode="auto">
          <a:xfrm>
            <a:off x="2308225" y="2921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i="1">
                <a:solidFill>
                  <a:schemeClr val="tx1"/>
                </a:solidFill>
                <a:latin typeface="Comic Sans MS" panose="030F0702030302020204" pitchFamily="66" charset="0"/>
                <a:ea typeface="宋体" panose="02010600030101010101" pitchFamily="2" charset="-122"/>
              </a:defRPr>
            </a:lvl1pPr>
            <a:lvl2pPr marL="742950" indent="-285750">
              <a:defRPr i="1">
                <a:solidFill>
                  <a:schemeClr val="tx1"/>
                </a:solidFill>
                <a:latin typeface="Comic Sans MS" panose="030F0702030302020204" pitchFamily="66" charset="0"/>
                <a:ea typeface="宋体" panose="02010600030101010101" pitchFamily="2" charset="-122"/>
              </a:defRPr>
            </a:lvl2pPr>
            <a:lvl3pPr marL="1143000" indent="-228600">
              <a:defRPr i="1">
                <a:solidFill>
                  <a:schemeClr val="tx1"/>
                </a:solidFill>
                <a:latin typeface="Comic Sans MS" panose="030F0702030302020204" pitchFamily="66" charset="0"/>
                <a:ea typeface="宋体" panose="02010600030101010101" pitchFamily="2" charset="-122"/>
              </a:defRPr>
            </a:lvl3pPr>
            <a:lvl4pPr marL="1600200" indent="-228600">
              <a:defRPr i="1">
                <a:solidFill>
                  <a:schemeClr val="tx1"/>
                </a:solidFill>
                <a:latin typeface="Comic Sans MS" panose="030F0702030302020204" pitchFamily="66" charset="0"/>
                <a:ea typeface="宋体" panose="02010600030101010101" pitchFamily="2" charset="-122"/>
              </a:defRPr>
            </a:lvl4pPr>
            <a:lvl5pPr marL="2057400" indent="-228600">
              <a:defRPr i="1">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i="1">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i="1">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i="1">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i="1">
                <a:solidFill>
                  <a:schemeClr val="tx1"/>
                </a:solidFill>
                <a:latin typeface="Comic Sans MS" panose="030F0702030302020204" pitchFamily="66" charset="0"/>
                <a:ea typeface="宋体" panose="02010600030101010101" pitchFamily="2" charset="-122"/>
              </a:defRPr>
            </a:lvl9pPr>
          </a:lstStyle>
          <a:p>
            <a:pPr algn="ctr" eaLnBrk="1" hangingPunct="1"/>
            <a:r>
              <a:rPr lang="en-US" altLang="zh-TW" sz="4400" i="0">
                <a:solidFill>
                  <a:srgbClr val="000000"/>
                </a:solidFill>
                <a:latin typeface="Arial" panose="020B0604020202020204" pitchFamily="34" charset="0"/>
                <a:ea typeface="新細明體" panose="02020500000000000000" pitchFamily="18" charset="-120"/>
              </a:rPr>
              <a:t>C. bindingTemplate</a:t>
            </a:r>
          </a:p>
        </p:txBody>
      </p:sp>
      <p:sp>
        <p:nvSpPr>
          <p:cNvPr id="78853" name="Text Box 8">
            <a:extLst>
              <a:ext uri="{FF2B5EF4-FFF2-40B4-BE49-F238E27FC236}">
                <a16:creationId xmlns:a16="http://schemas.microsoft.com/office/drawing/2014/main" id="{7658C504-C74F-4790-AA48-21B0F2E8A597}"/>
              </a:ext>
            </a:extLst>
          </p:cNvPr>
          <p:cNvSpPr txBox="1">
            <a:spLocks noChangeArrowheads="1"/>
          </p:cNvSpPr>
          <p:nvPr/>
        </p:nvSpPr>
        <p:spPr bwMode="auto">
          <a:xfrm>
            <a:off x="1941513" y="1323976"/>
            <a:ext cx="8458200" cy="4894263"/>
          </a:xfrm>
          <a:prstGeom prst="rect">
            <a:avLst/>
          </a:prstGeom>
          <a:solidFill>
            <a:srgbClr val="9CDF8F"/>
          </a:solidFill>
          <a:ln>
            <a:noFill/>
          </a:ln>
          <a:effectLst>
            <a:outerShdw dist="107763" dir="2700000" algn="ctr" rotWithShape="0">
              <a:schemeClr val="bg2">
                <a:alpha val="50000"/>
              </a:scheme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i="1">
                <a:solidFill>
                  <a:schemeClr val="tx1"/>
                </a:solidFill>
                <a:latin typeface="Comic Sans MS" panose="030F0702030302020204" pitchFamily="66" charset="0"/>
                <a:ea typeface="宋体" panose="02010600030101010101" pitchFamily="2" charset="-122"/>
              </a:defRPr>
            </a:lvl1pPr>
            <a:lvl2pPr marL="742950" indent="-285750">
              <a:defRPr i="1">
                <a:solidFill>
                  <a:schemeClr val="tx1"/>
                </a:solidFill>
                <a:latin typeface="Comic Sans MS" panose="030F0702030302020204" pitchFamily="66" charset="0"/>
                <a:ea typeface="宋体" panose="02010600030101010101" pitchFamily="2" charset="-122"/>
              </a:defRPr>
            </a:lvl2pPr>
            <a:lvl3pPr marL="1143000" indent="-228600">
              <a:defRPr i="1">
                <a:solidFill>
                  <a:schemeClr val="tx1"/>
                </a:solidFill>
                <a:latin typeface="Comic Sans MS" panose="030F0702030302020204" pitchFamily="66" charset="0"/>
                <a:ea typeface="宋体" panose="02010600030101010101" pitchFamily="2" charset="-122"/>
              </a:defRPr>
            </a:lvl3pPr>
            <a:lvl4pPr marL="1600200" indent="-228600">
              <a:defRPr i="1">
                <a:solidFill>
                  <a:schemeClr val="tx1"/>
                </a:solidFill>
                <a:latin typeface="Comic Sans MS" panose="030F0702030302020204" pitchFamily="66" charset="0"/>
                <a:ea typeface="宋体" panose="02010600030101010101" pitchFamily="2" charset="-122"/>
              </a:defRPr>
            </a:lvl4pPr>
            <a:lvl5pPr marL="2057400" indent="-228600">
              <a:defRPr i="1">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i="1">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i="1">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i="1">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i="1">
                <a:solidFill>
                  <a:schemeClr val="tx1"/>
                </a:solidFill>
                <a:latin typeface="Comic Sans MS" panose="030F0702030302020204" pitchFamily="66" charset="0"/>
                <a:ea typeface="宋体" panose="02010600030101010101" pitchFamily="2" charset="-122"/>
              </a:defRPr>
            </a:lvl9pPr>
          </a:lstStyle>
          <a:p>
            <a:pPr eaLnBrk="1" hangingPunct="1"/>
            <a:r>
              <a:rPr lang="en-US" altLang="zh-TW" sz="2400" b="1" i="0">
                <a:latin typeface="Courier New" panose="02070309020205020404" pitchFamily="49" charset="0"/>
                <a:ea typeface="新細明體" panose="02020500000000000000" pitchFamily="18" charset="-120"/>
              </a:rPr>
              <a:t>&lt;bindingTemplate</a:t>
            </a:r>
          </a:p>
          <a:p>
            <a:pPr eaLnBrk="1" hangingPunct="1"/>
            <a:r>
              <a:rPr lang="en-US" altLang="zh-TW" sz="2400" b="1" i="0">
                <a:latin typeface="Courier New" panose="02070309020205020404" pitchFamily="49" charset="0"/>
                <a:ea typeface="新細明體" panose="02020500000000000000" pitchFamily="18" charset="-120"/>
              </a:rPr>
              <a:t>  serviceKey=“</a:t>
            </a:r>
            <a:r>
              <a:rPr lang="en-US" altLang="zh-TW" sz="2000" b="1" i="0">
                <a:latin typeface="Courier New" panose="02070309020205020404" pitchFamily="49" charset="0"/>
                <a:ea typeface="新細明體" panose="02020500000000000000" pitchFamily="18" charset="-120"/>
              </a:rPr>
              <a:t>d5921160-3e16-11d5-98bf-002035229c64</a:t>
            </a:r>
            <a:r>
              <a:rPr lang="en-US" altLang="zh-TW" sz="2400" b="1" i="0">
                <a:latin typeface="Courier New" panose="02070309020205020404" pitchFamily="49" charset="0"/>
                <a:ea typeface="新細明體" panose="02020500000000000000" pitchFamily="18" charset="-120"/>
              </a:rPr>
              <a:t>”</a:t>
            </a:r>
          </a:p>
          <a:p>
            <a:pPr eaLnBrk="1" hangingPunct="1"/>
            <a:r>
              <a:rPr lang="en-US" altLang="zh-TW" sz="2400" b="1" i="0">
                <a:latin typeface="Courier New" panose="02070309020205020404" pitchFamily="49" charset="0"/>
                <a:ea typeface="新細明體" panose="02020500000000000000" pitchFamily="18" charset="-120"/>
              </a:rPr>
              <a:t>  bindingKey=“…”&gt;</a:t>
            </a:r>
          </a:p>
          <a:p>
            <a:pPr eaLnBrk="1" hangingPunct="1"/>
            <a:r>
              <a:rPr lang="en-US" altLang="zh-TW" sz="2400" b="1" i="0">
                <a:latin typeface="Courier New" panose="02070309020205020404" pitchFamily="49" charset="0"/>
                <a:ea typeface="新細明體" panose="02020500000000000000" pitchFamily="18" charset="-120"/>
              </a:rPr>
              <a:t>  &lt;description xml:lang=“en”&gt;</a:t>
            </a:r>
          </a:p>
          <a:p>
            <a:pPr eaLnBrk="1" hangingPunct="1"/>
            <a:r>
              <a:rPr lang="en-US" altLang="zh-TW" sz="2400" b="1" i="0">
                <a:latin typeface="Courier New" panose="02070309020205020404" pitchFamily="49" charset="0"/>
                <a:ea typeface="新細明體" panose="02020500000000000000" pitchFamily="18" charset="-120"/>
              </a:rPr>
              <a:t>	:</a:t>
            </a:r>
          </a:p>
          <a:p>
            <a:pPr eaLnBrk="1" hangingPunct="1"/>
            <a:r>
              <a:rPr lang="en-US" altLang="zh-TW" sz="2400" b="1" i="0">
                <a:latin typeface="Courier New" panose="02070309020205020404" pitchFamily="49" charset="0"/>
                <a:ea typeface="新細明體" panose="02020500000000000000" pitchFamily="18" charset="-120"/>
              </a:rPr>
              <a:t>  &lt;/description&gt;</a:t>
            </a:r>
          </a:p>
          <a:p>
            <a:pPr eaLnBrk="1" hangingPunct="1"/>
            <a:r>
              <a:rPr lang="en-US" altLang="zh-TW" sz="2400" b="1" i="0">
                <a:latin typeface="Courier New" panose="02070309020205020404" pitchFamily="49" charset="0"/>
                <a:ea typeface="新細明體" panose="02020500000000000000" pitchFamily="18" charset="-120"/>
              </a:rPr>
              <a:t>  &lt;accessPoint URLType=“http”&gt;</a:t>
            </a:r>
          </a:p>
          <a:p>
            <a:pPr eaLnBrk="1" hangingPunct="1"/>
            <a:r>
              <a:rPr lang="en-US" altLang="zh-TW" sz="2400" b="1" i="0">
                <a:latin typeface="Courier New" panose="02070309020205020404" pitchFamily="49" charset="0"/>
                <a:ea typeface="新細明體" panose="02020500000000000000" pitchFamily="18" charset="-120"/>
              </a:rPr>
              <a:t>    http://services.xmethods.net:80/soap</a:t>
            </a:r>
          </a:p>
          <a:p>
            <a:pPr eaLnBrk="1" hangingPunct="1"/>
            <a:r>
              <a:rPr lang="en-US" altLang="zh-TW" sz="2400" b="1" i="0">
                <a:latin typeface="Courier New" panose="02070309020205020404" pitchFamily="49" charset="0"/>
                <a:ea typeface="新細明體" panose="02020500000000000000" pitchFamily="18" charset="-120"/>
              </a:rPr>
              <a:t>  &lt;/accessPoint&gt;</a:t>
            </a:r>
          </a:p>
          <a:p>
            <a:pPr eaLnBrk="1" hangingPunct="1"/>
            <a:r>
              <a:rPr lang="en-US" altLang="zh-TW" sz="2400" b="1" i="0">
                <a:latin typeface="Courier New" panose="02070309020205020404" pitchFamily="49" charset="0"/>
                <a:ea typeface="新細明體" panose="02020500000000000000" pitchFamily="18" charset="-120"/>
              </a:rPr>
              <a:t>  &lt;tModelInstanceDetails&gt;</a:t>
            </a:r>
          </a:p>
          <a:p>
            <a:pPr eaLnBrk="1" hangingPunct="1"/>
            <a:r>
              <a:rPr lang="en-US" altLang="zh-TW" sz="2400" b="1" i="0">
                <a:latin typeface="Courier New" panose="02070309020205020404" pitchFamily="49" charset="0"/>
                <a:ea typeface="新細明體" panose="02020500000000000000" pitchFamily="18" charset="-120"/>
              </a:rPr>
              <a:t>	:</a:t>
            </a:r>
          </a:p>
          <a:p>
            <a:pPr eaLnBrk="1" hangingPunct="1"/>
            <a:r>
              <a:rPr lang="en-US" altLang="zh-TW" sz="2400" b="1" i="0">
                <a:latin typeface="Courier New" panose="02070309020205020404" pitchFamily="49" charset="0"/>
                <a:ea typeface="新細明體" panose="02020500000000000000" pitchFamily="18" charset="-120"/>
              </a:rPr>
              <a:t>  &lt;/tModelInstanceDetails&gt; </a:t>
            </a:r>
          </a:p>
          <a:p>
            <a:pPr eaLnBrk="1" hangingPunct="1"/>
            <a:r>
              <a:rPr lang="en-US" altLang="zh-TW" sz="2400" b="1" i="0">
                <a:latin typeface="Courier New" panose="02070309020205020404" pitchFamily="49" charset="0"/>
                <a:ea typeface="新細明體" panose="02020500000000000000" pitchFamily="18" charset="-120"/>
              </a:rPr>
              <a:t>&lt;/bindingTemplate&gt;</a:t>
            </a:r>
          </a:p>
        </p:txBody>
      </p:sp>
      <p:sp>
        <p:nvSpPr>
          <p:cNvPr id="78854" name="Text Box 9">
            <a:extLst>
              <a:ext uri="{FF2B5EF4-FFF2-40B4-BE49-F238E27FC236}">
                <a16:creationId xmlns:a16="http://schemas.microsoft.com/office/drawing/2014/main" id="{801B687C-28FF-4E4A-82A1-0E9800616FD4}"/>
              </a:ext>
            </a:extLst>
          </p:cNvPr>
          <p:cNvSpPr txBox="1">
            <a:spLocks noChangeArrowheads="1"/>
          </p:cNvSpPr>
          <p:nvPr/>
        </p:nvSpPr>
        <p:spPr bwMode="auto">
          <a:xfrm>
            <a:off x="6959600" y="4508501"/>
            <a:ext cx="3403600" cy="1200329"/>
          </a:xfrm>
          <a:prstGeom prst="rect">
            <a:avLst/>
          </a:prstGeom>
          <a:solidFill>
            <a:srgbClr val="FF3300"/>
          </a:solidFill>
          <a:ln>
            <a:noFill/>
          </a:ln>
          <a:extLst>
            <a:ext uri="{91240B29-F687-4F45-9708-019B960494DF}">
              <a14:hiddenLine xmlns:a14="http://schemas.microsoft.com/office/drawing/2010/main" w="9525" algn="ctr">
                <a:solidFill>
                  <a:srgbClr val="000000"/>
                </a:solidFill>
                <a:miter lim="800000"/>
                <a:headEnd/>
                <a:tailEnd type="none" w="lg" len="lg"/>
              </a14:hiddenLine>
            </a:ext>
          </a:extLst>
        </p:spPr>
        <p:txBody>
          <a:bodyPr>
            <a:spAutoFit/>
          </a:bodyPr>
          <a:lstStyle>
            <a:lvl1pPr>
              <a:defRPr i="1">
                <a:solidFill>
                  <a:schemeClr val="tx1"/>
                </a:solidFill>
                <a:latin typeface="Comic Sans MS" panose="030F0702030302020204" pitchFamily="66" charset="0"/>
                <a:ea typeface="宋体" panose="02010600030101010101" pitchFamily="2" charset="-122"/>
              </a:defRPr>
            </a:lvl1pPr>
            <a:lvl2pPr marL="742950" indent="-285750">
              <a:defRPr i="1">
                <a:solidFill>
                  <a:schemeClr val="tx1"/>
                </a:solidFill>
                <a:latin typeface="Comic Sans MS" panose="030F0702030302020204" pitchFamily="66" charset="0"/>
                <a:ea typeface="宋体" panose="02010600030101010101" pitchFamily="2" charset="-122"/>
              </a:defRPr>
            </a:lvl2pPr>
            <a:lvl3pPr marL="1143000" indent="-228600">
              <a:defRPr i="1">
                <a:solidFill>
                  <a:schemeClr val="tx1"/>
                </a:solidFill>
                <a:latin typeface="Comic Sans MS" panose="030F0702030302020204" pitchFamily="66" charset="0"/>
                <a:ea typeface="宋体" panose="02010600030101010101" pitchFamily="2" charset="-122"/>
              </a:defRPr>
            </a:lvl3pPr>
            <a:lvl4pPr marL="1600200" indent="-228600">
              <a:defRPr i="1">
                <a:solidFill>
                  <a:schemeClr val="tx1"/>
                </a:solidFill>
                <a:latin typeface="Comic Sans MS" panose="030F0702030302020204" pitchFamily="66" charset="0"/>
                <a:ea typeface="宋体" panose="02010600030101010101" pitchFamily="2" charset="-122"/>
              </a:defRPr>
            </a:lvl4pPr>
            <a:lvl5pPr marL="2057400" indent="-228600">
              <a:defRPr i="1">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i="1">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i="1">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i="1">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i="1">
                <a:solidFill>
                  <a:schemeClr val="tx1"/>
                </a:solidFill>
                <a:latin typeface="Comic Sans MS" panose="030F0702030302020204" pitchFamily="66" charset="0"/>
                <a:ea typeface="宋体" panose="02010600030101010101" pitchFamily="2" charset="-122"/>
              </a:defRPr>
            </a:lvl9pPr>
          </a:lstStyle>
          <a:p>
            <a:pPr algn="ctr" eaLnBrk="1" hangingPunct="1"/>
            <a:r>
              <a:rPr lang="en-US" altLang="zh-CN" sz="2400" b="1" i="0">
                <a:solidFill>
                  <a:srgbClr val="FFFFFF"/>
                </a:solidFill>
                <a:latin typeface="Times New Roman" panose="02020603050405020304" pitchFamily="18" charset="0"/>
              </a:rPr>
              <a:t>Typical contents of bindingTemplate element</a:t>
            </a:r>
          </a:p>
        </p:txBody>
      </p:sp>
    </p:spTree>
    <p:extLst>
      <p:ext uri="{BB962C8B-B14F-4D97-AF65-F5344CB8AC3E}">
        <p14:creationId xmlns:p14="http://schemas.microsoft.com/office/powerpoint/2010/main" val="2989421683"/>
      </p:ext>
    </p:extLst>
  </p:cSld>
  <p:clrMapOvr>
    <a:masterClrMapping/>
  </p:clrMapOvr>
  <p:transition spd="slow"/>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a:extLst>
              <a:ext uri="{FF2B5EF4-FFF2-40B4-BE49-F238E27FC236}">
                <a16:creationId xmlns:a16="http://schemas.microsoft.com/office/drawing/2014/main" id="{78986A43-3832-4B7F-9680-42F618BEA332}"/>
              </a:ext>
            </a:extLst>
          </p:cNvPr>
          <p:cNvSpPr>
            <a:spLocks noGrp="1" noChangeArrowheads="1"/>
          </p:cNvSpPr>
          <p:nvPr>
            <p:ph type="title"/>
          </p:nvPr>
        </p:nvSpPr>
        <p:spPr/>
        <p:txBody>
          <a:bodyPr/>
          <a:lstStyle/>
          <a:p>
            <a:r>
              <a:rPr lang="en-US" altLang="zh-CN"/>
              <a:t>C. bindingTemplate</a:t>
            </a:r>
          </a:p>
        </p:txBody>
      </p:sp>
      <p:pic>
        <p:nvPicPr>
          <p:cNvPr id="79875" name="Picture 3">
            <a:extLst>
              <a:ext uri="{FF2B5EF4-FFF2-40B4-BE49-F238E27FC236}">
                <a16:creationId xmlns:a16="http://schemas.microsoft.com/office/drawing/2014/main" id="{D33F19F1-D562-4F48-81C5-2CC7A5E6791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847850" y="1268413"/>
            <a:ext cx="8694738" cy="4876800"/>
          </a:xfrm>
        </p:spPr>
      </p:pic>
      <p:sp>
        <p:nvSpPr>
          <p:cNvPr id="4" name="Rounded Rectangle 3"/>
          <p:cNvSpPr/>
          <p:nvPr/>
        </p:nvSpPr>
        <p:spPr>
          <a:xfrm>
            <a:off x="1816715" y="1530713"/>
            <a:ext cx="2880159" cy="1256797"/>
          </a:xfrm>
          <a:prstGeom prst="roundRect">
            <a:avLst/>
          </a:prstGeom>
          <a:solidFill>
            <a:srgbClr val="FFFF00">
              <a:alpha val="1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799494354"/>
      </p:ext>
    </p:extLst>
  </p:cSld>
  <p:clrMapOvr>
    <a:masterClrMapping/>
  </p:clrMapOvr>
  <p:transition spd="slow" advTm="1300"/>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GB" dirty="0"/>
              <a:t>UDDI binding options</a:t>
            </a:r>
          </a:p>
        </p:txBody>
      </p:sp>
      <p:graphicFrame>
        <p:nvGraphicFramePr>
          <p:cNvPr id="6" name="内容占位符 5"/>
          <p:cNvGraphicFramePr>
            <a:graphicFrameLocks noGrp="1"/>
          </p:cNvGraphicFramePr>
          <p:nvPr>
            <p:ph idx="1"/>
          </p:nvPr>
        </p:nvGraphicFramePr>
        <p:xfrm>
          <a:off x="2017987" y="1531507"/>
          <a:ext cx="7665764" cy="4301127"/>
        </p:xfrm>
        <a:graphic>
          <a:graphicData uri="http://schemas.openxmlformats.org/drawingml/2006/table">
            <a:tbl>
              <a:tblPr/>
              <a:tblGrid>
                <a:gridCol w="854766">
                  <a:extLst>
                    <a:ext uri="{9D8B030D-6E8A-4147-A177-3AD203B41FA5}">
                      <a16:colId xmlns:a16="http://schemas.microsoft.com/office/drawing/2014/main" val="20000"/>
                    </a:ext>
                  </a:extLst>
                </a:gridCol>
                <a:gridCol w="1098986">
                  <a:extLst>
                    <a:ext uri="{9D8B030D-6E8A-4147-A177-3AD203B41FA5}">
                      <a16:colId xmlns:a16="http://schemas.microsoft.com/office/drawing/2014/main" val="20001"/>
                    </a:ext>
                  </a:extLst>
                </a:gridCol>
                <a:gridCol w="1478882">
                  <a:extLst>
                    <a:ext uri="{9D8B030D-6E8A-4147-A177-3AD203B41FA5}">
                      <a16:colId xmlns:a16="http://schemas.microsoft.com/office/drawing/2014/main" val="20002"/>
                    </a:ext>
                  </a:extLst>
                </a:gridCol>
                <a:gridCol w="4233130">
                  <a:extLst>
                    <a:ext uri="{9D8B030D-6E8A-4147-A177-3AD203B41FA5}">
                      <a16:colId xmlns:a16="http://schemas.microsoft.com/office/drawing/2014/main" val="20003"/>
                    </a:ext>
                  </a:extLst>
                </a:gridCol>
              </a:tblGrid>
              <a:tr h="609972">
                <a:tc>
                  <a:txBody>
                    <a:bodyPr/>
                    <a:lstStyle/>
                    <a:p>
                      <a:pPr algn="ctr" fontAlgn="ctr"/>
                      <a:r>
                        <a:rPr lang="en-GB" sz="1400" b="0" i="0" u="none" strike="noStrike">
                          <a:solidFill>
                            <a:srgbClr val="333333"/>
                          </a:solidFill>
                          <a:effectLst/>
                          <a:latin typeface="Arial" panose="020B0604020202020204" pitchFamily="34" charset="0"/>
                        </a:rPr>
                        <a:t>Name</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BC2E6"/>
                    </a:solidFill>
                  </a:tcPr>
                </a:tc>
                <a:tc>
                  <a:txBody>
                    <a:bodyPr/>
                    <a:lstStyle/>
                    <a:p>
                      <a:pPr algn="ctr" fontAlgn="ctr"/>
                      <a:r>
                        <a:rPr lang="en-GB" sz="1400" b="0" i="0" u="none" strike="noStrike">
                          <a:solidFill>
                            <a:srgbClr val="333333"/>
                          </a:solidFill>
                          <a:effectLst/>
                          <a:latin typeface="Arial" panose="020B0604020202020204" pitchFamily="34" charset="0"/>
                        </a:rPr>
                        <a:t>Description</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BC2E6"/>
                    </a:solidFill>
                  </a:tcPr>
                </a:tc>
                <a:tc>
                  <a:txBody>
                    <a:bodyPr/>
                    <a:lstStyle/>
                    <a:p>
                      <a:pPr algn="ctr" fontAlgn="ctr"/>
                      <a:r>
                        <a:rPr lang="en-GB" sz="1400" b="0" i="0" u="none" strike="noStrike" dirty="0">
                          <a:solidFill>
                            <a:srgbClr val="333333"/>
                          </a:solidFill>
                          <a:effectLst/>
                          <a:latin typeface="Arial" panose="020B0604020202020204" pitchFamily="34" charset="0"/>
                        </a:rPr>
                        <a:t>UUID</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BC2E6"/>
                    </a:solidFill>
                  </a:tcPr>
                </a:tc>
                <a:tc>
                  <a:txBody>
                    <a:bodyPr/>
                    <a:lstStyle/>
                    <a:p>
                      <a:pPr algn="ctr" fontAlgn="ctr"/>
                      <a:r>
                        <a:rPr lang="en-GB" sz="1400" b="0" i="0" u="none" strike="noStrike">
                          <a:solidFill>
                            <a:srgbClr val="333333"/>
                          </a:solidFill>
                          <a:effectLst/>
                          <a:latin typeface="Arial" panose="020B0604020202020204" pitchFamily="34" charset="0"/>
                        </a:rPr>
                        <a:t>Details</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BC2E6"/>
                    </a:solidFill>
                  </a:tcPr>
                </a:tc>
                <a:extLst>
                  <a:ext uri="{0D108BD9-81ED-4DB2-BD59-A6C34878D82A}">
                    <a16:rowId xmlns:a16="http://schemas.microsoft.com/office/drawing/2014/main" val="10000"/>
                  </a:ext>
                </a:extLst>
              </a:tr>
              <a:tr h="738231">
                <a:tc>
                  <a:txBody>
                    <a:bodyPr/>
                    <a:lstStyle/>
                    <a:p>
                      <a:pPr algn="l" fontAlgn="ctr"/>
                      <a:r>
                        <a:rPr lang="en-GB" sz="1200" b="0" i="0" u="none" strike="noStrike">
                          <a:solidFill>
                            <a:srgbClr val="333333"/>
                          </a:solidFill>
                          <a:effectLst/>
                          <a:latin typeface="Arial" panose="020B0604020202020204" pitchFamily="34" charset="0"/>
                        </a:rPr>
                        <a:t>uddi-org:smtp</a:t>
                      </a:r>
                    </a:p>
                  </a:txBody>
                  <a:tcPr marL="4763" marR="4763" marT="4763" marB="0" anchor="ctr">
                    <a:lnL w="6350" cap="flat" cmpd="sng" algn="ctr">
                      <a:solidFill>
                        <a:srgbClr val="E01479"/>
                      </a:solidFill>
                      <a:prstDash val="solid"/>
                      <a:round/>
                      <a:headEnd type="none" w="med" len="med"/>
                      <a:tailEnd type="none" w="med" len="med"/>
                    </a:lnL>
                    <a:lnR w="6350" cap="flat" cmpd="sng" algn="ctr">
                      <a:solidFill>
                        <a:srgbClr val="E01479"/>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E01479"/>
                      </a:solidFill>
                      <a:prstDash val="solid"/>
                      <a:round/>
                      <a:headEnd type="none" w="med" len="med"/>
                      <a:tailEnd type="none" w="med" len="med"/>
                    </a:lnB>
                    <a:solidFill>
                      <a:srgbClr val="FFFFFF"/>
                    </a:solidFill>
                  </a:tcPr>
                </a:tc>
                <a:tc>
                  <a:txBody>
                    <a:bodyPr/>
                    <a:lstStyle/>
                    <a:p>
                      <a:pPr algn="l" fontAlgn="ctr"/>
                      <a:r>
                        <a:rPr lang="en-GB" sz="1200" b="0" i="0" u="none" strike="noStrike">
                          <a:solidFill>
                            <a:srgbClr val="333333"/>
                          </a:solidFill>
                          <a:effectLst/>
                          <a:latin typeface="Arial" panose="020B0604020202020204" pitchFamily="34" charset="0"/>
                        </a:rPr>
                        <a:t>Email-based service</a:t>
                      </a:r>
                    </a:p>
                  </a:txBody>
                  <a:tcPr marL="4763" marR="4763" marT="4763" marB="0" anchor="ctr">
                    <a:lnL w="6350" cap="flat" cmpd="sng" algn="ctr">
                      <a:solidFill>
                        <a:srgbClr val="E01479"/>
                      </a:solidFill>
                      <a:prstDash val="solid"/>
                      <a:round/>
                      <a:headEnd type="none" w="med" len="med"/>
                      <a:tailEnd type="none" w="med" len="med"/>
                    </a:lnL>
                    <a:lnR w="6350" cap="flat" cmpd="sng" algn="ctr">
                      <a:solidFill>
                        <a:srgbClr val="601679"/>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601679"/>
                      </a:solidFill>
                      <a:prstDash val="solid"/>
                      <a:round/>
                      <a:headEnd type="none" w="med" len="med"/>
                      <a:tailEnd type="none" w="med" len="med"/>
                    </a:lnB>
                    <a:solidFill>
                      <a:srgbClr val="FFFFFF"/>
                    </a:solidFill>
                  </a:tcPr>
                </a:tc>
                <a:tc>
                  <a:txBody>
                    <a:bodyPr/>
                    <a:lstStyle/>
                    <a:p>
                      <a:pPr algn="l" fontAlgn="ctr"/>
                      <a:r>
                        <a:rPr lang="en-GB" sz="1200" b="0" i="0" u="none" strike="noStrike">
                          <a:solidFill>
                            <a:srgbClr val="333333"/>
                          </a:solidFill>
                          <a:effectLst/>
                          <a:latin typeface="Arial" panose="020B0604020202020204" pitchFamily="34" charset="0"/>
                        </a:rPr>
                        <a:t>uuid:93335D49-3EFB-48A0-ACEA-EA102B60DDC6</a:t>
                      </a:r>
                    </a:p>
                  </a:txBody>
                  <a:tcPr marL="4763" marR="4763" marT="4763" marB="0" anchor="ctr">
                    <a:lnL w="6350" cap="flat" cmpd="sng" algn="ctr">
                      <a:solidFill>
                        <a:srgbClr val="601679"/>
                      </a:solidFill>
                      <a:prstDash val="solid"/>
                      <a:round/>
                      <a:headEnd type="none" w="med" len="med"/>
                      <a:tailEnd type="none" w="med" len="med"/>
                    </a:lnL>
                    <a:lnR w="6350" cap="flat" cmpd="sng" algn="ctr">
                      <a:solidFill>
                        <a:srgbClr val="601479"/>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601479"/>
                      </a:solidFill>
                      <a:prstDash val="solid"/>
                      <a:round/>
                      <a:headEnd type="none" w="med" len="med"/>
                      <a:tailEnd type="none" w="med" len="med"/>
                    </a:lnB>
                    <a:solidFill>
                      <a:srgbClr val="FFFFFF"/>
                    </a:solidFill>
                  </a:tcPr>
                </a:tc>
                <a:tc>
                  <a:txBody>
                    <a:bodyPr/>
                    <a:lstStyle/>
                    <a:p>
                      <a:pPr algn="l" fontAlgn="ctr"/>
                      <a:r>
                        <a:rPr lang="en-GB" sz="1200" b="0" i="0" u="none" strike="noStrike">
                          <a:solidFill>
                            <a:srgbClr val="333333"/>
                          </a:solidFill>
                          <a:effectLst/>
                          <a:latin typeface="Arial" panose="020B0604020202020204" pitchFamily="34" charset="0"/>
                        </a:rPr>
                        <a:t>Identifies a service that is invoked via SMTP email. For example, this could specify a person’s email address or an SMTP-based SOAP service.</a:t>
                      </a:r>
                    </a:p>
                  </a:txBody>
                  <a:tcPr marL="4763" marR="4763" marT="4763" marB="0" anchor="ctr">
                    <a:lnL w="6350" cap="flat" cmpd="sng" algn="ctr">
                      <a:solidFill>
                        <a:srgbClr val="601479"/>
                      </a:solidFill>
                      <a:prstDash val="solid"/>
                      <a:round/>
                      <a:headEnd type="none" w="med" len="med"/>
                      <a:tailEnd type="none" w="med" len="med"/>
                    </a:lnL>
                    <a:lnR w="6350" cap="flat" cmpd="sng" algn="ctr">
                      <a:solidFill>
                        <a:srgbClr val="402079"/>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402079"/>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738231">
                <a:tc>
                  <a:txBody>
                    <a:bodyPr/>
                    <a:lstStyle/>
                    <a:p>
                      <a:pPr algn="l" fontAlgn="ctr"/>
                      <a:r>
                        <a:rPr lang="en-GB" sz="1200" b="0" i="0" u="none" strike="noStrike">
                          <a:solidFill>
                            <a:srgbClr val="333333"/>
                          </a:solidFill>
                          <a:effectLst/>
                          <a:latin typeface="Arial" panose="020B0604020202020204" pitchFamily="34" charset="0"/>
                        </a:rPr>
                        <a:t>uddi-org:fax</a:t>
                      </a:r>
                    </a:p>
                  </a:txBody>
                  <a:tcPr marL="4763" marR="4763" marT="4763" marB="0" anchor="ctr">
                    <a:lnL w="6350" cap="flat" cmpd="sng" algn="ctr">
                      <a:solidFill>
                        <a:srgbClr val="802179"/>
                      </a:solidFill>
                      <a:prstDash val="solid"/>
                      <a:round/>
                      <a:headEnd type="none" w="med" len="med"/>
                      <a:tailEnd type="none" w="med" len="med"/>
                    </a:lnL>
                    <a:lnR w="6350" cap="flat" cmpd="sng" algn="ctr">
                      <a:solidFill>
                        <a:srgbClr val="802179"/>
                      </a:solidFill>
                      <a:prstDash val="solid"/>
                      <a:round/>
                      <a:headEnd type="none" w="med" len="med"/>
                      <a:tailEnd type="none" w="med" len="med"/>
                    </a:lnR>
                    <a:lnT w="6350" cap="flat" cmpd="sng" algn="ctr">
                      <a:solidFill>
                        <a:srgbClr val="E01479"/>
                      </a:solidFill>
                      <a:prstDash val="solid"/>
                      <a:round/>
                      <a:headEnd type="none" w="med" len="med"/>
                      <a:tailEnd type="none" w="med" len="med"/>
                    </a:lnT>
                    <a:lnB w="6350" cap="flat" cmpd="sng" algn="ctr">
                      <a:solidFill>
                        <a:srgbClr val="802179"/>
                      </a:solidFill>
                      <a:prstDash val="solid"/>
                      <a:round/>
                      <a:headEnd type="none" w="med" len="med"/>
                      <a:tailEnd type="none" w="med" len="med"/>
                    </a:lnB>
                    <a:solidFill>
                      <a:srgbClr val="F7F7F7"/>
                    </a:solidFill>
                  </a:tcPr>
                </a:tc>
                <a:tc>
                  <a:txBody>
                    <a:bodyPr/>
                    <a:lstStyle/>
                    <a:p>
                      <a:pPr algn="l" fontAlgn="ctr"/>
                      <a:r>
                        <a:rPr lang="en-GB" sz="1200" b="0" i="0" u="none" strike="noStrike">
                          <a:solidFill>
                            <a:srgbClr val="333333"/>
                          </a:solidFill>
                          <a:effectLst/>
                          <a:latin typeface="Arial" panose="020B0604020202020204" pitchFamily="34" charset="0"/>
                        </a:rPr>
                        <a:t>Fax-based service</a:t>
                      </a:r>
                    </a:p>
                  </a:txBody>
                  <a:tcPr marL="4763" marR="4763" marT="4763" marB="0" anchor="ctr">
                    <a:lnL w="6350" cap="flat" cmpd="sng" algn="ctr">
                      <a:solidFill>
                        <a:srgbClr val="802179"/>
                      </a:solidFill>
                      <a:prstDash val="solid"/>
                      <a:round/>
                      <a:headEnd type="none" w="med" len="med"/>
                      <a:tailEnd type="none" w="med" len="med"/>
                    </a:lnL>
                    <a:lnR w="6350" cap="flat" cmpd="sng" algn="ctr">
                      <a:solidFill>
                        <a:srgbClr val="801F79"/>
                      </a:solidFill>
                      <a:prstDash val="solid"/>
                      <a:round/>
                      <a:headEnd type="none" w="med" len="med"/>
                      <a:tailEnd type="none" w="med" len="med"/>
                    </a:lnR>
                    <a:lnT w="6350" cap="flat" cmpd="sng" algn="ctr">
                      <a:solidFill>
                        <a:srgbClr val="601679"/>
                      </a:solidFill>
                      <a:prstDash val="solid"/>
                      <a:round/>
                      <a:headEnd type="none" w="med" len="med"/>
                      <a:tailEnd type="none" w="med" len="med"/>
                    </a:lnT>
                    <a:lnB w="6350" cap="flat" cmpd="sng" algn="ctr">
                      <a:solidFill>
                        <a:srgbClr val="801F79"/>
                      </a:solidFill>
                      <a:prstDash val="solid"/>
                      <a:round/>
                      <a:headEnd type="none" w="med" len="med"/>
                      <a:tailEnd type="none" w="med" len="med"/>
                    </a:lnB>
                    <a:solidFill>
                      <a:srgbClr val="F7F7F7"/>
                    </a:solidFill>
                  </a:tcPr>
                </a:tc>
                <a:tc>
                  <a:txBody>
                    <a:bodyPr/>
                    <a:lstStyle/>
                    <a:p>
                      <a:pPr algn="l" fontAlgn="ctr"/>
                      <a:r>
                        <a:rPr lang="en-GB" sz="1200" b="0" i="0" u="none" strike="noStrike">
                          <a:solidFill>
                            <a:srgbClr val="333333"/>
                          </a:solidFill>
                          <a:effectLst/>
                          <a:latin typeface="Arial" panose="020B0604020202020204" pitchFamily="34" charset="0"/>
                        </a:rPr>
                        <a:t>uuid:1A2B00BE-6E2C-42F5-875B-56F32686E0E7</a:t>
                      </a:r>
                    </a:p>
                  </a:txBody>
                  <a:tcPr marL="4763" marR="4763" marT="4763" marB="0" anchor="ctr">
                    <a:lnL w="6350" cap="flat" cmpd="sng" algn="ctr">
                      <a:solidFill>
                        <a:srgbClr val="801F79"/>
                      </a:solidFill>
                      <a:prstDash val="solid"/>
                      <a:round/>
                      <a:headEnd type="none" w="med" len="med"/>
                      <a:tailEnd type="none" w="med" len="med"/>
                    </a:lnL>
                    <a:lnR w="6350" cap="flat" cmpd="sng" algn="ctr">
                      <a:solidFill>
                        <a:srgbClr val="802379"/>
                      </a:solidFill>
                      <a:prstDash val="solid"/>
                      <a:round/>
                      <a:headEnd type="none" w="med" len="med"/>
                      <a:tailEnd type="none" w="med" len="med"/>
                    </a:lnR>
                    <a:lnT w="6350" cap="flat" cmpd="sng" algn="ctr">
                      <a:solidFill>
                        <a:srgbClr val="601479"/>
                      </a:solidFill>
                      <a:prstDash val="solid"/>
                      <a:round/>
                      <a:headEnd type="none" w="med" len="med"/>
                      <a:tailEnd type="none" w="med" len="med"/>
                    </a:lnT>
                    <a:lnB w="6350" cap="flat" cmpd="sng" algn="ctr">
                      <a:solidFill>
                        <a:srgbClr val="802379"/>
                      </a:solidFill>
                      <a:prstDash val="solid"/>
                      <a:round/>
                      <a:headEnd type="none" w="med" len="med"/>
                      <a:tailEnd type="none" w="med" len="med"/>
                    </a:lnB>
                    <a:solidFill>
                      <a:srgbClr val="F7F7F7"/>
                    </a:solidFill>
                  </a:tcPr>
                </a:tc>
                <a:tc>
                  <a:txBody>
                    <a:bodyPr/>
                    <a:lstStyle/>
                    <a:p>
                      <a:pPr algn="l" fontAlgn="ctr"/>
                      <a:r>
                        <a:rPr lang="en-GB" sz="1200" b="0" i="0" u="none" strike="noStrike">
                          <a:solidFill>
                            <a:srgbClr val="333333"/>
                          </a:solidFill>
                          <a:effectLst/>
                          <a:latin typeface="Arial" panose="020B0604020202020204" pitchFamily="34" charset="0"/>
                        </a:rPr>
                        <a:t>Identifies a service that is invoked via fax transmissions.</a:t>
                      </a:r>
                    </a:p>
                  </a:txBody>
                  <a:tcPr marL="4763" marR="4763" marT="4763" marB="0" anchor="ctr">
                    <a:lnL w="6350" cap="flat" cmpd="sng" algn="ctr">
                      <a:solidFill>
                        <a:srgbClr val="802379"/>
                      </a:solidFill>
                      <a:prstDash val="solid"/>
                      <a:round/>
                      <a:headEnd type="none" w="med" len="med"/>
                      <a:tailEnd type="none" w="med" len="med"/>
                    </a:lnL>
                    <a:lnR w="6350" cap="flat" cmpd="sng" algn="ctr">
                      <a:solidFill>
                        <a:srgbClr val="002079"/>
                      </a:solidFill>
                      <a:prstDash val="solid"/>
                      <a:round/>
                      <a:headEnd type="none" w="med" len="med"/>
                      <a:tailEnd type="none" w="med" len="med"/>
                    </a:lnR>
                    <a:lnT w="6350" cap="flat" cmpd="sng" algn="ctr">
                      <a:solidFill>
                        <a:srgbClr val="402079"/>
                      </a:solidFill>
                      <a:prstDash val="solid"/>
                      <a:round/>
                      <a:headEnd type="none" w="med" len="med"/>
                      <a:tailEnd type="none" w="med" len="med"/>
                    </a:lnT>
                    <a:lnB w="6350" cap="flat" cmpd="sng" algn="ctr">
                      <a:solidFill>
                        <a:srgbClr val="002079"/>
                      </a:solidFill>
                      <a:prstDash val="solid"/>
                      <a:round/>
                      <a:headEnd type="none" w="med" len="med"/>
                      <a:tailEnd type="none" w="med" len="med"/>
                    </a:lnB>
                    <a:solidFill>
                      <a:srgbClr val="F7F7F7"/>
                    </a:solidFill>
                  </a:tcPr>
                </a:tc>
                <a:extLst>
                  <a:ext uri="{0D108BD9-81ED-4DB2-BD59-A6C34878D82A}">
                    <a16:rowId xmlns:a16="http://schemas.microsoft.com/office/drawing/2014/main" val="10002"/>
                  </a:ext>
                </a:extLst>
              </a:tr>
              <a:tr h="738231">
                <a:tc>
                  <a:txBody>
                    <a:bodyPr/>
                    <a:lstStyle/>
                    <a:p>
                      <a:pPr algn="l" fontAlgn="ctr"/>
                      <a:r>
                        <a:rPr lang="en-GB" sz="1200" b="0" i="0" u="none" strike="noStrike">
                          <a:solidFill>
                            <a:srgbClr val="333333"/>
                          </a:solidFill>
                          <a:effectLst/>
                          <a:latin typeface="Arial" panose="020B0604020202020204" pitchFamily="34" charset="0"/>
                        </a:rPr>
                        <a:t>uddi-org:ftp</a:t>
                      </a:r>
                    </a:p>
                  </a:txBody>
                  <a:tcPr marL="4763" marR="4763" marT="4763" marB="0" anchor="ctr">
                    <a:lnL w="6350" cap="flat" cmpd="sng" algn="ctr">
                      <a:solidFill>
                        <a:srgbClr val="E01C79"/>
                      </a:solidFill>
                      <a:prstDash val="solid"/>
                      <a:round/>
                      <a:headEnd type="none" w="med" len="med"/>
                      <a:tailEnd type="none" w="med" len="med"/>
                    </a:lnL>
                    <a:lnR w="6350" cap="flat" cmpd="sng" algn="ctr">
                      <a:solidFill>
                        <a:srgbClr val="E01C79"/>
                      </a:solidFill>
                      <a:prstDash val="solid"/>
                      <a:round/>
                      <a:headEnd type="none" w="med" len="med"/>
                      <a:tailEnd type="none" w="med" len="med"/>
                    </a:lnR>
                    <a:lnT w="6350" cap="flat" cmpd="sng" algn="ctr">
                      <a:solidFill>
                        <a:srgbClr val="802179"/>
                      </a:solidFill>
                      <a:prstDash val="solid"/>
                      <a:round/>
                      <a:headEnd type="none" w="med" len="med"/>
                      <a:tailEnd type="none" w="med" len="med"/>
                    </a:lnT>
                    <a:lnB w="6350" cap="flat" cmpd="sng" algn="ctr">
                      <a:solidFill>
                        <a:srgbClr val="E01C79"/>
                      </a:solidFill>
                      <a:prstDash val="solid"/>
                      <a:round/>
                      <a:headEnd type="none" w="med" len="med"/>
                      <a:tailEnd type="none" w="med" len="med"/>
                    </a:lnB>
                    <a:solidFill>
                      <a:srgbClr val="FFFFFF"/>
                    </a:solidFill>
                  </a:tcPr>
                </a:tc>
                <a:tc>
                  <a:txBody>
                    <a:bodyPr/>
                    <a:lstStyle/>
                    <a:p>
                      <a:pPr algn="l" fontAlgn="ctr"/>
                      <a:r>
                        <a:rPr lang="en-GB" sz="1200" b="0" i="0" u="none" strike="noStrike">
                          <a:solidFill>
                            <a:srgbClr val="333333"/>
                          </a:solidFill>
                          <a:effectLst/>
                          <a:latin typeface="Arial" panose="020B0604020202020204" pitchFamily="34" charset="0"/>
                        </a:rPr>
                        <a:t>FTP-based service</a:t>
                      </a:r>
                    </a:p>
                  </a:txBody>
                  <a:tcPr marL="4763" marR="4763" marT="4763" marB="0" anchor="ctr">
                    <a:lnL w="6350" cap="flat" cmpd="sng" algn="ctr">
                      <a:solidFill>
                        <a:srgbClr val="E01C79"/>
                      </a:solidFill>
                      <a:prstDash val="solid"/>
                      <a:round/>
                      <a:headEnd type="none" w="med" len="med"/>
                      <a:tailEnd type="none" w="med" len="med"/>
                    </a:lnL>
                    <a:lnR w="6350" cap="flat" cmpd="sng" algn="ctr">
                      <a:solidFill>
                        <a:srgbClr val="601D79"/>
                      </a:solidFill>
                      <a:prstDash val="solid"/>
                      <a:round/>
                      <a:headEnd type="none" w="med" len="med"/>
                      <a:tailEnd type="none" w="med" len="med"/>
                    </a:lnR>
                    <a:lnT w="6350" cap="flat" cmpd="sng" algn="ctr">
                      <a:solidFill>
                        <a:srgbClr val="801F79"/>
                      </a:solidFill>
                      <a:prstDash val="solid"/>
                      <a:round/>
                      <a:headEnd type="none" w="med" len="med"/>
                      <a:tailEnd type="none" w="med" len="med"/>
                    </a:lnT>
                    <a:lnB w="6350" cap="flat" cmpd="sng" algn="ctr">
                      <a:solidFill>
                        <a:srgbClr val="601D79"/>
                      </a:solidFill>
                      <a:prstDash val="solid"/>
                      <a:round/>
                      <a:headEnd type="none" w="med" len="med"/>
                      <a:tailEnd type="none" w="med" len="med"/>
                    </a:lnB>
                    <a:solidFill>
                      <a:srgbClr val="FFFFFF"/>
                    </a:solidFill>
                  </a:tcPr>
                </a:tc>
                <a:tc>
                  <a:txBody>
                    <a:bodyPr/>
                    <a:lstStyle/>
                    <a:p>
                      <a:pPr algn="l" fontAlgn="ctr"/>
                      <a:r>
                        <a:rPr lang="en-GB" sz="1200" b="0" i="0" u="none" strike="noStrike">
                          <a:solidFill>
                            <a:srgbClr val="333333"/>
                          </a:solidFill>
                          <a:effectLst/>
                          <a:latin typeface="Arial" panose="020B0604020202020204" pitchFamily="34" charset="0"/>
                        </a:rPr>
                        <a:t>uuid:1A2B00BE-6E2C-42F5-875B-56F32686E0E7</a:t>
                      </a:r>
                    </a:p>
                  </a:txBody>
                  <a:tcPr marL="4763" marR="4763" marT="4763" marB="0" anchor="ctr">
                    <a:lnL w="6350" cap="flat" cmpd="sng" algn="ctr">
                      <a:solidFill>
                        <a:srgbClr val="601D79"/>
                      </a:solidFill>
                      <a:prstDash val="solid"/>
                      <a:round/>
                      <a:headEnd type="none" w="med" len="med"/>
                      <a:tailEnd type="none" w="med" len="med"/>
                    </a:lnL>
                    <a:lnR w="6350" cap="flat" cmpd="sng" algn="ctr">
                      <a:solidFill>
                        <a:srgbClr val="602279"/>
                      </a:solidFill>
                      <a:prstDash val="solid"/>
                      <a:round/>
                      <a:headEnd type="none" w="med" len="med"/>
                      <a:tailEnd type="none" w="med" len="med"/>
                    </a:lnR>
                    <a:lnT w="6350" cap="flat" cmpd="sng" algn="ctr">
                      <a:solidFill>
                        <a:srgbClr val="802379"/>
                      </a:solidFill>
                      <a:prstDash val="solid"/>
                      <a:round/>
                      <a:headEnd type="none" w="med" len="med"/>
                      <a:tailEnd type="none" w="med" len="med"/>
                    </a:lnT>
                    <a:lnB w="6350" cap="flat" cmpd="sng" algn="ctr">
                      <a:solidFill>
                        <a:srgbClr val="602279"/>
                      </a:solidFill>
                      <a:prstDash val="solid"/>
                      <a:round/>
                      <a:headEnd type="none" w="med" len="med"/>
                      <a:tailEnd type="none" w="med" len="med"/>
                    </a:lnB>
                    <a:solidFill>
                      <a:srgbClr val="FFFFFF"/>
                    </a:solidFill>
                  </a:tcPr>
                </a:tc>
                <a:tc>
                  <a:txBody>
                    <a:bodyPr/>
                    <a:lstStyle/>
                    <a:p>
                      <a:pPr algn="l" fontAlgn="ctr"/>
                      <a:r>
                        <a:rPr lang="en-GB" sz="1200" b="0" i="0" u="none" strike="noStrike">
                          <a:solidFill>
                            <a:srgbClr val="333333"/>
                          </a:solidFill>
                          <a:effectLst/>
                          <a:latin typeface="Arial" panose="020B0604020202020204" pitchFamily="34" charset="0"/>
                        </a:rPr>
                        <a:t>Identifies a service that is invoked via FTP.</a:t>
                      </a:r>
                    </a:p>
                  </a:txBody>
                  <a:tcPr marL="4763" marR="4763" marT="4763" marB="0" anchor="ctr">
                    <a:lnL w="6350" cap="flat" cmpd="sng" algn="ctr">
                      <a:solidFill>
                        <a:srgbClr val="602279"/>
                      </a:solidFill>
                      <a:prstDash val="solid"/>
                      <a:round/>
                      <a:headEnd type="none" w="med" len="med"/>
                      <a:tailEnd type="none" w="med" len="med"/>
                    </a:lnL>
                    <a:lnR w="6350" cap="flat" cmpd="sng" algn="ctr">
                      <a:solidFill>
                        <a:srgbClr val="E02179"/>
                      </a:solidFill>
                      <a:prstDash val="solid"/>
                      <a:round/>
                      <a:headEnd type="none" w="med" len="med"/>
                      <a:tailEnd type="none" w="med" len="med"/>
                    </a:lnR>
                    <a:lnT w="6350" cap="flat" cmpd="sng" algn="ctr">
                      <a:solidFill>
                        <a:srgbClr val="002079"/>
                      </a:solidFill>
                      <a:prstDash val="solid"/>
                      <a:round/>
                      <a:headEnd type="none" w="med" len="med"/>
                      <a:tailEnd type="none" w="med" len="med"/>
                    </a:lnT>
                    <a:lnB w="6350" cap="flat" cmpd="sng" algn="ctr">
                      <a:solidFill>
                        <a:srgbClr val="E02179"/>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738231">
                <a:tc>
                  <a:txBody>
                    <a:bodyPr/>
                    <a:lstStyle/>
                    <a:p>
                      <a:pPr algn="l" fontAlgn="ctr"/>
                      <a:r>
                        <a:rPr lang="en-GB" sz="1200" b="0" i="0" u="none" strike="noStrike">
                          <a:solidFill>
                            <a:srgbClr val="333333"/>
                          </a:solidFill>
                          <a:effectLst/>
                          <a:latin typeface="Arial" panose="020B0604020202020204" pitchFamily="34" charset="0"/>
                        </a:rPr>
                        <a:t>uddi-org:telephone</a:t>
                      </a:r>
                    </a:p>
                  </a:txBody>
                  <a:tcPr marL="4763" marR="4763" marT="4763" marB="0" anchor="ctr">
                    <a:lnL w="6350" cap="flat" cmpd="sng" algn="ctr">
                      <a:solidFill>
                        <a:srgbClr val="802079"/>
                      </a:solidFill>
                      <a:prstDash val="solid"/>
                      <a:round/>
                      <a:headEnd type="none" w="med" len="med"/>
                      <a:tailEnd type="none" w="med" len="med"/>
                    </a:lnL>
                    <a:lnR w="6350" cap="flat" cmpd="sng" algn="ctr">
                      <a:solidFill>
                        <a:srgbClr val="802079"/>
                      </a:solidFill>
                      <a:prstDash val="solid"/>
                      <a:round/>
                      <a:headEnd type="none" w="med" len="med"/>
                      <a:tailEnd type="none" w="med" len="med"/>
                    </a:lnR>
                    <a:lnT w="6350" cap="flat" cmpd="sng" algn="ctr">
                      <a:solidFill>
                        <a:srgbClr val="E01C79"/>
                      </a:solidFill>
                      <a:prstDash val="solid"/>
                      <a:round/>
                      <a:headEnd type="none" w="med" len="med"/>
                      <a:tailEnd type="none" w="med" len="med"/>
                    </a:lnT>
                    <a:lnB w="6350" cap="flat" cmpd="sng" algn="ctr">
                      <a:solidFill>
                        <a:srgbClr val="802079"/>
                      </a:solidFill>
                      <a:prstDash val="solid"/>
                      <a:round/>
                      <a:headEnd type="none" w="med" len="med"/>
                      <a:tailEnd type="none" w="med" len="med"/>
                    </a:lnB>
                    <a:solidFill>
                      <a:srgbClr val="F7F7F7"/>
                    </a:solidFill>
                  </a:tcPr>
                </a:tc>
                <a:tc>
                  <a:txBody>
                    <a:bodyPr/>
                    <a:lstStyle/>
                    <a:p>
                      <a:pPr algn="l" fontAlgn="ctr"/>
                      <a:r>
                        <a:rPr lang="en-GB" sz="1200" b="0" i="0" u="none" strike="noStrike">
                          <a:solidFill>
                            <a:srgbClr val="333333"/>
                          </a:solidFill>
                          <a:effectLst/>
                          <a:latin typeface="Arial" panose="020B0604020202020204" pitchFamily="34" charset="0"/>
                        </a:rPr>
                        <a:t>Telephone-based service</a:t>
                      </a:r>
                    </a:p>
                  </a:txBody>
                  <a:tcPr marL="4763" marR="4763" marT="4763" marB="0" anchor="ctr">
                    <a:lnL w="6350" cap="flat" cmpd="sng" algn="ctr">
                      <a:solidFill>
                        <a:srgbClr val="802079"/>
                      </a:solidFill>
                      <a:prstDash val="solid"/>
                      <a:round/>
                      <a:headEnd type="none" w="med" len="med"/>
                      <a:tailEnd type="none" w="med" len="med"/>
                    </a:lnL>
                    <a:lnR w="6350" cap="flat" cmpd="sng" algn="ctr">
                      <a:solidFill>
                        <a:srgbClr val="802079"/>
                      </a:solidFill>
                      <a:prstDash val="solid"/>
                      <a:round/>
                      <a:headEnd type="none" w="med" len="med"/>
                      <a:tailEnd type="none" w="med" len="med"/>
                    </a:lnR>
                    <a:lnT w="6350" cap="flat" cmpd="sng" algn="ctr">
                      <a:solidFill>
                        <a:srgbClr val="601D79"/>
                      </a:solidFill>
                      <a:prstDash val="solid"/>
                      <a:round/>
                      <a:headEnd type="none" w="med" len="med"/>
                      <a:tailEnd type="none" w="med" len="med"/>
                    </a:lnT>
                    <a:lnB w="6350" cap="flat" cmpd="sng" algn="ctr">
                      <a:solidFill>
                        <a:srgbClr val="802079"/>
                      </a:solidFill>
                      <a:prstDash val="solid"/>
                      <a:round/>
                      <a:headEnd type="none" w="med" len="med"/>
                      <a:tailEnd type="none" w="med" len="med"/>
                    </a:lnB>
                    <a:solidFill>
                      <a:srgbClr val="F7F7F7"/>
                    </a:solidFill>
                  </a:tcPr>
                </a:tc>
                <a:tc>
                  <a:txBody>
                    <a:bodyPr/>
                    <a:lstStyle/>
                    <a:p>
                      <a:pPr algn="l" fontAlgn="ctr"/>
                      <a:r>
                        <a:rPr lang="en-GB" sz="1200" b="0" i="0" u="none" strike="noStrike">
                          <a:solidFill>
                            <a:srgbClr val="333333"/>
                          </a:solidFill>
                          <a:effectLst/>
                          <a:latin typeface="Arial" panose="020B0604020202020204" pitchFamily="34" charset="0"/>
                        </a:rPr>
                        <a:t>uuid:38E12427-5536-4260-A6F9-B5B530E63A07</a:t>
                      </a:r>
                    </a:p>
                  </a:txBody>
                  <a:tcPr marL="4763" marR="4763" marT="4763" marB="0" anchor="ctr">
                    <a:lnL w="6350" cap="flat" cmpd="sng" algn="ctr">
                      <a:solidFill>
                        <a:srgbClr val="802079"/>
                      </a:solidFill>
                      <a:prstDash val="solid"/>
                      <a:round/>
                      <a:headEnd type="none" w="med" len="med"/>
                      <a:tailEnd type="none" w="med" len="med"/>
                    </a:lnL>
                    <a:lnR w="6350" cap="flat" cmpd="sng" algn="ctr">
                      <a:solidFill>
                        <a:srgbClr val="E02179"/>
                      </a:solidFill>
                      <a:prstDash val="solid"/>
                      <a:round/>
                      <a:headEnd type="none" w="med" len="med"/>
                      <a:tailEnd type="none" w="med" len="med"/>
                    </a:lnR>
                    <a:lnT w="6350" cap="flat" cmpd="sng" algn="ctr">
                      <a:solidFill>
                        <a:srgbClr val="602279"/>
                      </a:solidFill>
                      <a:prstDash val="solid"/>
                      <a:round/>
                      <a:headEnd type="none" w="med" len="med"/>
                      <a:tailEnd type="none" w="med" len="med"/>
                    </a:lnT>
                    <a:lnB w="6350" cap="flat" cmpd="sng" algn="ctr">
                      <a:solidFill>
                        <a:srgbClr val="E02179"/>
                      </a:solidFill>
                      <a:prstDash val="solid"/>
                      <a:round/>
                      <a:headEnd type="none" w="med" len="med"/>
                      <a:tailEnd type="none" w="med" len="med"/>
                    </a:lnB>
                    <a:solidFill>
                      <a:srgbClr val="F7F7F7"/>
                    </a:solidFill>
                  </a:tcPr>
                </a:tc>
                <a:tc>
                  <a:txBody>
                    <a:bodyPr/>
                    <a:lstStyle/>
                    <a:p>
                      <a:pPr algn="l" fontAlgn="ctr"/>
                      <a:r>
                        <a:rPr lang="en-GB" sz="1200" b="0" i="0" u="none" strike="noStrike">
                          <a:solidFill>
                            <a:srgbClr val="333333"/>
                          </a:solidFill>
                          <a:effectLst/>
                          <a:latin typeface="Arial" panose="020B0604020202020204" pitchFamily="34" charset="0"/>
                        </a:rPr>
                        <a:t>Identifies a service that is invoked via a telephone call. This could include interaction by voice and/or touch-tone.</a:t>
                      </a:r>
                    </a:p>
                  </a:txBody>
                  <a:tcPr marL="4763" marR="4763" marT="4763" marB="0" anchor="ctr">
                    <a:lnL w="6350" cap="flat" cmpd="sng" algn="ctr">
                      <a:solidFill>
                        <a:srgbClr val="E02179"/>
                      </a:solidFill>
                      <a:prstDash val="solid"/>
                      <a:round/>
                      <a:headEnd type="none" w="med" len="med"/>
                      <a:tailEnd type="none" w="med" len="med"/>
                    </a:lnL>
                    <a:lnR w="6350" cap="flat" cmpd="sng" algn="ctr">
                      <a:solidFill>
                        <a:srgbClr val="002279"/>
                      </a:solidFill>
                      <a:prstDash val="solid"/>
                      <a:round/>
                      <a:headEnd type="none" w="med" len="med"/>
                      <a:tailEnd type="none" w="med" len="med"/>
                    </a:lnR>
                    <a:lnT w="6350" cap="flat" cmpd="sng" algn="ctr">
                      <a:solidFill>
                        <a:srgbClr val="E02179"/>
                      </a:solidFill>
                      <a:prstDash val="solid"/>
                      <a:round/>
                      <a:headEnd type="none" w="med" len="med"/>
                      <a:tailEnd type="none" w="med" len="med"/>
                    </a:lnT>
                    <a:lnB w="6350" cap="flat" cmpd="sng" algn="ctr">
                      <a:solidFill>
                        <a:srgbClr val="002279"/>
                      </a:solidFill>
                      <a:prstDash val="solid"/>
                      <a:round/>
                      <a:headEnd type="none" w="med" len="med"/>
                      <a:tailEnd type="none" w="med" len="med"/>
                    </a:lnB>
                    <a:solidFill>
                      <a:srgbClr val="F7F7F7"/>
                    </a:solidFill>
                  </a:tcPr>
                </a:tc>
                <a:extLst>
                  <a:ext uri="{0D108BD9-81ED-4DB2-BD59-A6C34878D82A}">
                    <a16:rowId xmlns:a16="http://schemas.microsoft.com/office/drawing/2014/main" val="10004"/>
                  </a:ext>
                </a:extLst>
              </a:tr>
              <a:tr h="738231">
                <a:tc>
                  <a:txBody>
                    <a:bodyPr/>
                    <a:lstStyle/>
                    <a:p>
                      <a:pPr algn="l" fontAlgn="ctr"/>
                      <a:r>
                        <a:rPr lang="en-GB" sz="1200" b="0" i="0" u="none" strike="noStrike">
                          <a:solidFill>
                            <a:srgbClr val="333333"/>
                          </a:solidFill>
                          <a:effectLst/>
                          <a:latin typeface="Arial" panose="020B0604020202020204" pitchFamily="34" charset="0"/>
                        </a:rPr>
                        <a:t>uddi-org:http</a:t>
                      </a:r>
                    </a:p>
                  </a:txBody>
                  <a:tcPr marL="4763" marR="4763" marT="4763" marB="0" anchor="ctr">
                    <a:lnL w="6350" cap="flat" cmpd="sng" algn="ctr">
                      <a:solidFill>
                        <a:srgbClr val="E02179"/>
                      </a:solidFill>
                      <a:prstDash val="solid"/>
                      <a:round/>
                      <a:headEnd type="none" w="med" len="med"/>
                      <a:tailEnd type="none" w="med" len="med"/>
                    </a:lnL>
                    <a:lnR w="6350" cap="flat" cmpd="sng" algn="ctr">
                      <a:solidFill>
                        <a:srgbClr val="E02179"/>
                      </a:solidFill>
                      <a:prstDash val="solid"/>
                      <a:round/>
                      <a:headEnd type="none" w="med" len="med"/>
                      <a:tailEnd type="none" w="med" len="med"/>
                    </a:lnR>
                    <a:lnT w="6350" cap="flat" cmpd="sng" algn="ctr">
                      <a:solidFill>
                        <a:srgbClr val="802079"/>
                      </a:solidFill>
                      <a:prstDash val="solid"/>
                      <a:round/>
                      <a:headEnd type="none" w="med" len="med"/>
                      <a:tailEnd type="none" w="med" len="med"/>
                    </a:lnT>
                    <a:lnB w="6350" cap="flat" cmpd="sng" algn="ctr">
                      <a:solidFill>
                        <a:srgbClr val="E02179"/>
                      </a:solidFill>
                      <a:prstDash val="solid"/>
                      <a:round/>
                      <a:headEnd type="none" w="med" len="med"/>
                      <a:tailEnd type="none" w="med" len="med"/>
                    </a:lnB>
                    <a:solidFill>
                      <a:srgbClr val="FFFFFF"/>
                    </a:solidFill>
                  </a:tcPr>
                </a:tc>
                <a:tc>
                  <a:txBody>
                    <a:bodyPr/>
                    <a:lstStyle/>
                    <a:p>
                      <a:pPr algn="l" fontAlgn="ctr"/>
                      <a:r>
                        <a:rPr lang="en-GB" sz="1200" b="0" i="0" u="none" strike="noStrike">
                          <a:solidFill>
                            <a:srgbClr val="333333"/>
                          </a:solidFill>
                          <a:effectLst/>
                          <a:latin typeface="Arial" panose="020B0604020202020204" pitchFamily="34" charset="0"/>
                        </a:rPr>
                        <a:t>HTTP-based service</a:t>
                      </a:r>
                    </a:p>
                  </a:txBody>
                  <a:tcPr marL="4763" marR="4763" marT="4763" marB="0" anchor="ctr">
                    <a:lnL w="6350" cap="flat" cmpd="sng" algn="ctr">
                      <a:solidFill>
                        <a:srgbClr val="E02179"/>
                      </a:solidFill>
                      <a:prstDash val="solid"/>
                      <a:round/>
                      <a:headEnd type="none" w="med" len="med"/>
                      <a:tailEnd type="none" w="med" len="med"/>
                    </a:lnL>
                    <a:lnR w="6350" cap="flat" cmpd="sng" algn="ctr">
                      <a:solidFill>
                        <a:srgbClr val="602B79"/>
                      </a:solidFill>
                      <a:prstDash val="solid"/>
                      <a:round/>
                      <a:headEnd type="none" w="med" len="med"/>
                      <a:tailEnd type="none" w="med" len="med"/>
                    </a:lnR>
                    <a:lnT w="6350" cap="flat" cmpd="sng" algn="ctr">
                      <a:solidFill>
                        <a:srgbClr val="802079"/>
                      </a:solidFill>
                      <a:prstDash val="solid"/>
                      <a:round/>
                      <a:headEnd type="none" w="med" len="med"/>
                      <a:tailEnd type="none" w="med" len="med"/>
                    </a:lnT>
                    <a:lnB w="6350" cap="flat" cmpd="sng" algn="ctr">
                      <a:solidFill>
                        <a:srgbClr val="602B79"/>
                      </a:solidFill>
                      <a:prstDash val="solid"/>
                      <a:round/>
                      <a:headEnd type="none" w="med" len="med"/>
                      <a:tailEnd type="none" w="med" len="med"/>
                    </a:lnB>
                    <a:solidFill>
                      <a:srgbClr val="FFFFFF"/>
                    </a:solidFill>
                  </a:tcPr>
                </a:tc>
                <a:tc>
                  <a:txBody>
                    <a:bodyPr/>
                    <a:lstStyle/>
                    <a:p>
                      <a:pPr algn="l" fontAlgn="ctr"/>
                      <a:r>
                        <a:rPr lang="en-GB" sz="1200" b="0" i="0" u="none" strike="noStrike">
                          <a:solidFill>
                            <a:srgbClr val="333333"/>
                          </a:solidFill>
                          <a:effectLst/>
                          <a:latin typeface="Arial" panose="020B0604020202020204" pitchFamily="34" charset="0"/>
                        </a:rPr>
                        <a:t>uuid:68DE9E80-AD09-469D-8A37-088422BFBC36</a:t>
                      </a:r>
                    </a:p>
                  </a:txBody>
                  <a:tcPr marL="4763" marR="4763" marT="4763" marB="0" anchor="ctr">
                    <a:lnL w="6350" cap="flat" cmpd="sng" algn="ctr">
                      <a:solidFill>
                        <a:srgbClr val="602B79"/>
                      </a:solidFill>
                      <a:prstDash val="solid"/>
                      <a:round/>
                      <a:headEnd type="none" w="med" len="med"/>
                      <a:tailEnd type="none" w="med" len="med"/>
                    </a:lnL>
                    <a:lnR w="6350" cap="flat" cmpd="sng" algn="ctr">
                      <a:solidFill>
                        <a:srgbClr val="E02779"/>
                      </a:solidFill>
                      <a:prstDash val="solid"/>
                      <a:round/>
                      <a:headEnd type="none" w="med" len="med"/>
                      <a:tailEnd type="none" w="med" len="med"/>
                    </a:lnR>
                    <a:lnT w="6350" cap="flat" cmpd="sng" algn="ctr">
                      <a:solidFill>
                        <a:srgbClr val="E02179"/>
                      </a:solidFill>
                      <a:prstDash val="solid"/>
                      <a:round/>
                      <a:headEnd type="none" w="med" len="med"/>
                      <a:tailEnd type="none" w="med" len="med"/>
                    </a:lnT>
                    <a:lnB w="6350" cap="flat" cmpd="sng" algn="ctr">
                      <a:solidFill>
                        <a:srgbClr val="E02779"/>
                      </a:solidFill>
                      <a:prstDash val="solid"/>
                      <a:round/>
                      <a:headEnd type="none" w="med" len="med"/>
                      <a:tailEnd type="none" w="med" len="med"/>
                    </a:lnB>
                    <a:solidFill>
                      <a:srgbClr val="FFFFFF"/>
                    </a:solidFill>
                  </a:tcPr>
                </a:tc>
                <a:tc>
                  <a:txBody>
                    <a:bodyPr/>
                    <a:lstStyle/>
                    <a:p>
                      <a:pPr algn="l" fontAlgn="ctr"/>
                      <a:r>
                        <a:rPr lang="en-GB" sz="1200" b="0" i="0" u="none" strike="noStrike" dirty="0">
                          <a:solidFill>
                            <a:srgbClr val="333333"/>
                          </a:solidFill>
                          <a:effectLst/>
                          <a:latin typeface="Arial" panose="020B0604020202020204" pitchFamily="34" charset="0"/>
                        </a:rPr>
                        <a:t>Identifies a web service that is invoked via the HTTP protocol. This could reference a simple web page or a more complex HTTP-based SOAP application.</a:t>
                      </a:r>
                    </a:p>
                  </a:txBody>
                  <a:tcPr marL="4763" marR="4763" marT="4763" marB="0" anchor="ctr">
                    <a:lnL w="6350" cap="flat" cmpd="sng" algn="ctr">
                      <a:solidFill>
                        <a:srgbClr val="E02779"/>
                      </a:solidFill>
                      <a:prstDash val="solid"/>
                      <a:round/>
                      <a:headEnd type="none" w="med" len="med"/>
                      <a:tailEnd type="none" w="med" len="med"/>
                    </a:lnL>
                    <a:lnR w="6350" cap="flat" cmpd="sng" algn="ctr">
                      <a:solidFill>
                        <a:srgbClr val="402A79"/>
                      </a:solidFill>
                      <a:prstDash val="solid"/>
                      <a:round/>
                      <a:headEnd type="none" w="med" len="med"/>
                      <a:tailEnd type="none" w="med" len="med"/>
                    </a:lnR>
                    <a:lnT w="6350" cap="flat" cmpd="sng" algn="ctr">
                      <a:solidFill>
                        <a:srgbClr val="002279"/>
                      </a:solidFill>
                      <a:prstDash val="solid"/>
                      <a:round/>
                      <a:headEnd type="none" w="med" len="med"/>
                      <a:tailEnd type="none" w="med" len="med"/>
                    </a:lnT>
                    <a:lnB w="6350" cap="flat" cmpd="sng" algn="ctr">
                      <a:solidFill>
                        <a:srgbClr val="402A79"/>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30069741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875" name="Picture 3">
            <a:extLst>
              <a:ext uri="{FF2B5EF4-FFF2-40B4-BE49-F238E27FC236}">
                <a16:creationId xmlns:a16="http://schemas.microsoft.com/office/drawing/2014/main" id="{D33F19F1-D562-4F48-81C5-2CC7A5E6791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748631" y="1091172"/>
            <a:ext cx="8694738" cy="4876800"/>
          </a:xfrm>
        </p:spPr>
      </p:pic>
      <p:sp>
        <p:nvSpPr>
          <p:cNvPr id="79874" name="Rectangle 2">
            <a:extLst>
              <a:ext uri="{FF2B5EF4-FFF2-40B4-BE49-F238E27FC236}">
                <a16:creationId xmlns:a16="http://schemas.microsoft.com/office/drawing/2014/main" id="{78986A43-3832-4B7F-9680-42F618BEA332}"/>
              </a:ext>
            </a:extLst>
          </p:cNvPr>
          <p:cNvSpPr>
            <a:spLocks noGrp="1" noChangeArrowheads="1"/>
          </p:cNvSpPr>
          <p:nvPr>
            <p:ph type="title"/>
          </p:nvPr>
        </p:nvSpPr>
        <p:spPr/>
        <p:txBody>
          <a:bodyPr/>
          <a:lstStyle/>
          <a:p>
            <a:r>
              <a:rPr lang="en-US" altLang="zh-CN"/>
              <a:t>C. bindingTemplate</a:t>
            </a:r>
          </a:p>
        </p:txBody>
      </p:sp>
      <p:sp>
        <p:nvSpPr>
          <p:cNvPr id="3" name="Rounded Rectangle 2"/>
          <p:cNvSpPr/>
          <p:nvPr/>
        </p:nvSpPr>
        <p:spPr>
          <a:xfrm>
            <a:off x="1945617" y="2723059"/>
            <a:ext cx="2263845" cy="1256797"/>
          </a:xfrm>
          <a:prstGeom prst="roundRect">
            <a:avLst/>
          </a:prstGeom>
          <a:solidFill>
            <a:srgbClr val="FFFF00">
              <a:alpha val="1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4"/>
          <p:cNvSpPr/>
          <p:nvPr/>
        </p:nvSpPr>
        <p:spPr>
          <a:xfrm>
            <a:off x="1078214" y="4431111"/>
            <a:ext cx="3048000" cy="1938992"/>
          </a:xfrm>
          <a:prstGeom prst="rect">
            <a:avLst/>
          </a:prstGeom>
        </p:spPr>
        <p:txBody>
          <a:bodyPr wrap="square">
            <a:spAutoFit/>
          </a:bodyPr>
          <a:lstStyle/>
          <a:p>
            <a:r>
              <a:rPr lang="en-US" altLang="zh-TW" sz="2400" dirty="0" err="1">
                <a:solidFill>
                  <a:srgbClr val="FF3300"/>
                </a:solidFill>
                <a:latin typeface="Arial" panose="020B0604020202020204" pitchFamily="34" charset="0"/>
                <a:ea typeface="新細明體" panose="02020500000000000000" pitchFamily="18" charset="-120"/>
              </a:rPr>
              <a:t>tModels</a:t>
            </a:r>
            <a:r>
              <a:rPr lang="en-US" altLang="zh-TW" sz="2400" dirty="0">
                <a:solidFill>
                  <a:srgbClr val="FF3300"/>
                </a:solidFill>
                <a:latin typeface="Arial" panose="020B0604020202020204" pitchFamily="34" charset="0"/>
                <a:ea typeface="新細明體" panose="02020500000000000000" pitchFamily="18" charset="-120"/>
              </a:rPr>
              <a:t> </a:t>
            </a:r>
            <a:r>
              <a:rPr lang="en-US" altLang="zh-TW" sz="2400" dirty="0">
                <a:solidFill>
                  <a:srgbClr val="000000"/>
                </a:solidFill>
                <a:latin typeface="Arial" panose="020B0604020202020204" pitchFamily="34" charset="0"/>
                <a:ea typeface="新細明體" panose="02020500000000000000" pitchFamily="18" charset="-120"/>
              </a:rPr>
              <a:t>are primarily used to provide </a:t>
            </a:r>
            <a:r>
              <a:rPr lang="en-US" altLang="zh-TW" sz="2400" u="sng" dirty="0">
                <a:solidFill>
                  <a:srgbClr val="000000"/>
                </a:solidFill>
                <a:latin typeface="Arial" panose="020B0604020202020204" pitchFamily="34" charset="0"/>
                <a:ea typeface="新細明體" panose="02020500000000000000" pitchFamily="18" charset="-120"/>
              </a:rPr>
              <a:t>pointers to external technical specifications </a:t>
            </a:r>
            <a:endParaRPr lang="en-GB" sz="2400" dirty="0"/>
          </a:p>
        </p:txBody>
      </p:sp>
    </p:spTree>
    <p:extLst>
      <p:ext uri="{BB962C8B-B14F-4D97-AF65-F5344CB8AC3E}">
        <p14:creationId xmlns:p14="http://schemas.microsoft.com/office/powerpoint/2010/main" val="2943140251"/>
      </p:ext>
    </p:extLst>
  </p:cSld>
  <p:clrMapOvr>
    <a:masterClrMapping/>
  </p:clrMapOvr>
  <p:transition spd="slow" advTm="1300"/>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6" name="灯片编号占位符 5">
            <a:extLst>
              <a:ext uri="{FF2B5EF4-FFF2-40B4-BE49-F238E27FC236}">
                <a16:creationId xmlns:a16="http://schemas.microsoft.com/office/drawing/2014/main" id="{08478168-E04E-41E5-959D-DAB710EA6FFD}"/>
              </a:ext>
            </a:extLst>
          </p:cNvPr>
          <p:cNvSpPr txBox="1">
            <a:spLocks noGrp="1"/>
          </p:cNvSpPr>
          <p:nvPr/>
        </p:nvSpPr>
        <p:spPr bwMode="auto">
          <a:xfrm>
            <a:off x="8077200" y="6243638"/>
            <a:ext cx="2133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i="1">
                <a:solidFill>
                  <a:schemeClr val="tx1"/>
                </a:solidFill>
                <a:latin typeface="Comic Sans MS" panose="030F0702030302020204" pitchFamily="66" charset="0"/>
                <a:ea typeface="宋体" panose="02010600030101010101" pitchFamily="2" charset="-122"/>
              </a:defRPr>
            </a:lvl1pPr>
            <a:lvl2pPr marL="742950" indent="-285750">
              <a:defRPr i="1">
                <a:solidFill>
                  <a:schemeClr val="tx1"/>
                </a:solidFill>
                <a:latin typeface="Comic Sans MS" panose="030F0702030302020204" pitchFamily="66" charset="0"/>
                <a:ea typeface="宋体" panose="02010600030101010101" pitchFamily="2" charset="-122"/>
              </a:defRPr>
            </a:lvl2pPr>
            <a:lvl3pPr marL="1143000" indent="-228600">
              <a:defRPr i="1">
                <a:solidFill>
                  <a:schemeClr val="tx1"/>
                </a:solidFill>
                <a:latin typeface="Comic Sans MS" panose="030F0702030302020204" pitchFamily="66" charset="0"/>
                <a:ea typeface="宋体" panose="02010600030101010101" pitchFamily="2" charset="-122"/>
              </a:defRPr>
            </a:lvl3pPr>
            <a:lvl4pPr marL="1600200" indent="-228600">
              <a:defRPr i="1">
                <a:solidFill>
                  <a:schemeClr val="tx1"/>
                </a:solidFill>
                <a:latin typeface="Comic Sans MS" panose="030F0702030302020204" pitchFamily="66" charset="0"/>
                <a:ea typeface="宋体" panose="02010600030101010101" pitchFamily="2" charset="-122"/>
              </a:defRPr>
            </a:lvl4pPr>
            <a:lvl5pPr marL="2057400" indent="-228600">
              <a:defRPr i="1">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i="1">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i="1">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i="1">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i="1">
                <a:solidFill>
                  <a:schemeClr val="tx1"/>
                </a:solidFill>
                <a:latin typeface="Comic Sans MS" panose="030F0702030302020204" pitchFamily="66" charset="0"/>
                <a:ea typeface="宋体" panose="02010600030101010101" pitchFamily="2" charset="-122"/>
              </a:defRPr>
            </a:lvl9pPr>
          </a:lstStyle>
          <a:p>
            <a:pPr algn="r" eaLnBrk="1" hangingPunct="1"/>
            <a:fld id="{C80F362A-C557-4E3D-B811-362899BBA09D}" type="slidenum">
              <a:rPr lang="en-US" altLang="zh-CN" sz="1200" i="0">
                <a:latin typeface="Garamond" panose="02020404030301010803" pitchFamily="18" charset="0"/>
              </a:rPr>
              <a:pPr algn="r" eaLnBrk="1" hangingPunct="1"/>
              <a:t>59</a:t>
            </a:fld>
            <a:endParaRPr lang="en-US" altLang="zh-CN" sz="1200" i="0">
              <a:latin typeface="Garamond" panose="02020404030301010803" pitchFamily="18" charset="0"/>
            </a:endParaRPr>
          </a:p>
        </p:txBody>
      </p:sp>
      <p:pic>
        <p:nvPicPr>
          <p:cNvPr id="38917" name="Picture 3">
            <a:extLst>
              <a:ext uri="{FF2B5EF4-FFF2-40B4-BE49-F238E27FC236}">
                <a16:creationId xmlns:a16="http://schemas.microsoft.com/office/drawing/2014/main" id="{E65A45F9-6358-47E4-9AC2-D30FC09DA8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3615" t="5928" r="2394"/>
          <a:stretch>
            <a:fillRect/>
          </a:stretch>
        </p:blipFill>
        <p:spPr bwMode="auto">
          <a:xfrm>
            <a:off x="2351088" y="1425576"/>
            <a:ext cx="7531100" cy="4595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18" name="椭圆 9">
            <a:extLst>
              <a:ext uri="{FF2B5EF4-FFF2-40B4-BE49-F238E27FC236}">
                <a16:creationId xmlns:a16="http://schemas.microsoft.com/office/drawing/2014/main" id="{6E4FBC9D-39BE-4988-82C2-80A2E80EEDB1}"/>
              </a:ext>
            </a:extLst>
          </p:cNvPr>
          <p:cNvSpPr>
            <a:spLocks noChangeArrowheads="1"/>
          </p:cNvSpPr>
          <p:nvPr/>
        </p:nvSpPr>
        <p:spPr bwMode="auto">
          <a:xfrm>
            <a:off x="4656138" y="3141663"/>
            <a:ext cx="2519362" cy="1079500"/>
          </a:xfrm>
          <a:prstGeom prst="ellipse">
            <a:avLst/>
          </a:prstGeom>
          <a:noFill/>
          <a:ln w="9525"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defRPr i="1">
                <a:solidFill>
                  <a:schemeClr val="tx1"/>
                </a:solidFill>
                <a:latin typeface="Comic Sans MS" panose="030F0702030302020204" pitchFamily="66" charset="0"/>
                <a:ea typeface="宋体" panose="02010600030101010101" pitchFamily="2" charset="-122"/>
              </a:defRPr>
            </a:lvl1pPr>
            <a:lvl2pPr marL="742950" indent="-285750">
              <a:defRPr i="1">
                <a:solidFill>
                  <a:schemeClr val="tx1"/>
                </a:solidFill>
                <a:latin typeface="Comic Sans MS" panose="030F0702030302020204" pitchFamily="66" charset="0"/>
                <a:ea typeface="宋体" panose="02010600030101010101" pitchFamily="2" charset="-122"/>
              </a:defRPr>
            </a:lvl2pPr>
            <a:lvl3pPr marL="1143000" indent="-228600">
              <a:defRPr i="1">
                <a:solidFill>
                  <a:schemeClr val="tx1"/>
                </a:solidFill>
                <a:latin typeface="Comic Sans MS" panose="030F0702030302020204" pitchFamily="66" charset="0"/>
                <a:ea typeface="宋体" panose="02010600030101010101" pitchFamily="2" charset="-122"/>
              </a:defRPr>
            </a:lvl3pPr>
            <a:lvl4pPr marL="1600200" indent="-228600">
              <a:defRPr i="1">
                <a:solidFill>
                  <a:schemeClr val="tx1"/>
                </a:solidFill>
                <a:latin typeface="Comic Sans MS" panose="030F0702030302020204" pitchFamily="66" charset="0"/>
                <a:ea typeface="宋体" panose="02010600030101010101" pitchFamily="2" charset="-122"/>
              </a:defRPr>
            </a:lvl4pPr>
            <a:lvl5pPr marL="2057400" indent="-228600">
              <a:defRPr i="1">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i="1">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i="1">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i="1">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i="1">
                <a:solidFill>
                  <a:schemeClr val="tx1"/>
                </a:solidFill>
                <a:latin typeface="Comic Sans MS" panose="030F0702030302020204" pitchFamily="66" charset="0"/>
                <a:ea typeface="宋体" panose="02010600030101010101" pitchFamily="2" charset="-122"/>
              </a:defRPr>
            </a:lvl9pPr>
          </a:lstStyle>
          <a:p>
            <a:pPr algn="ctr" eaLnBrk="1" hangingPunct="1"/>
            <a:endParaRPr lang="zh-CN" altLang="en-US" i="0">
              <a:latin typeface="Arial" panose="020B0604020202020204" pitchFamily="34" charset="0"/>
            </a:endParaRPr>
          </a:p>
        </p:txBody>
      </p:sp>
    </p:spTree>
    <p:extLst>
      <p:ext uri="{BB962C8B-B14F-4D97-AF65-F5344CB8AC3E}">
        <p14:creationId xmlns:p14="http://schemas.microsoft.com/office/powerpoint/2010/main" val="12866479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lowchart: Connector 1">
            <a:extLst>
              <a:ext uri="{FF2B5EF4-FFF2-40B4-BE49-F238E27FC236}">
                <a16:creationId xmlns:a16="http://schemas.microsoft.com/office/drawing/2014/main" id="{92C64DE1-F189-4674-81D9-B338C710BAAB}"/>
              </a:ext>
            </a:extLst>
          </p:cNvPr>
          <p:cNvSpPr/>
          <p:nvPr/>
        </p:nvSpPr>
        <p:spPr>
          <a:xfrm>
            <a:off x="6366385" y="2349912"/>
            <a:ext cx="1327355" cy="1347018"/>
          </a:xfrm>
          <a:prstGeom prst="flowChartConnector">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Travel Agency 1</a:t>
            </a:r>
            <a:r>
              <a:rPr lang="en-US" dirty="0"/>
              <a:t> </a:t>
            </a:r>
          </a:p>
        </p:txBody>
      </p:sp>
      <p:sp>
        <p:nvSpPr>
          <p:cNvPr id="3" name="Flowchart: Connector 2">
            <a:extLst>
              <a:ext uri="{FF2B5EF4-FFF2-40B4-BE49-F238E27FC236}">
                <a16:creationId xmlns:a16="http://schemas.microsoft.com/office/drawing/2014/main" id="{5913283C-06DB-4DCE-8EFA-E18AC06F54A1}"/>
              </a:ext>
            </a:extLst>
          </p:cNvPr>
          <p:cNvSpPr/>
          <p:nvPr/>
        </p:nvSpPr>
        <p:spPr>
          <a:xfrm>
            <a:off x="10284540" y="3229897"/>
            <a:ext cx="1327355" cy="1347018"/>
          </a:xfrm>
          <a:prstGeom prst="flowChartConnector">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Airline</a:t>
            </a:r>
            <a:r>
              <a:rPr lang="en-US" dirty="0"/>
              <a:t> </a:t>
            </a:r>
          </a:p>
        </p:txBody>
      </p:sp>
      <p:sp>
        <p:nvSpPr>
          <p:cNvPr id="4" name="Flowchart: Connector 3">
            <a:extLst>
              <a:ext uri="{FF2B5EF4-FFF2-40B4-BE49-F238E27FC236}">
                <a16:creationId xmlns:a16="http://schemas.microsoft.com/office/drawing/2014/main" id="{8A040020-C8DC-4603-AC78-3A9D8C71E847}"/>
              </a:ext>
            </a:extLst>
          </p:cNvPr>
          <p:cNvSpPr/>
          <p:nvPr/>
        </p:nvSpPr>
        <p:spPr>
          <a:xfrm>
            <a:off x="10422191" y="1039763"/>
            <a:ext cx="1327355" cy="1347018"/>
          </a:xfrm>
          <a:prstGeom prst="flowChartConnector">
            <a:avLst/>
          </a:prstGeom>
          <a:solidFill>
            <a:srgbClr val="E43CD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Hotel</a:t>
            </a:r>
            <a:r>
              <a:rPr lang="en-US" dirty="0"/>
              <a:t> </a:t>
            </a:r>
          </a:p>
        </p:txBody>
      </p:sp>
      <p:sp>
        <p:nvSpPr>
          <p:cNvPr id="5" name="Flowchart: Connector 4">
            <a:extLst>
              <a:ext uri="{FF2B5EF4-FFF2-40B4-BE49-F238E27FC236}">
                <a16:creationId xmlns:a16="http://schemas.microsoft.com/office/drawing/2014/main" id="{88DCD495-8560-4A5F-AF2B-B924FB2F1B6F}"/>
              </a:ext>
            </a:extLst>
          </p:cNvPr>
          <p:cNvSpPr/>
          <p:nvPr/>
        </p:nvSpPr>
        <p:spPr>
          <a:xfrm>
            <a:off x="8332837" y="366254"/>
            <a:ext cx="1327355" cy="1347018"/>
          </a:xfrm>
          <a:prstGeom prst="flowChartConnector">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 Credit Card</a:t>
            </a:r>
          </a:p>
        </p:txBody>
      </p:sp>
      <p:sp>
        <p:nvSpPr>
          <p:cNvPr id="6" name="Flowchart: Connector 5">
            <a:extLst>
              <a:ext uri="{FF2B5EF4-FFF2-40B4-BE49-F238E27FC236}">
                <a16:creationId xmlns:a16="http://schemas.microsoft.com/office/drawing/2014/main" id="{00819F00-2D19-46CC-8888-F7B76FBDF952}"/>
              </a:ext>
            </a:extLst>
          </p:cNvPr>
          <p:cNvSpPr/>
          <p:nvPr/>
        </p:nvSpPr>
        <p:spPr>
          <a:xfrm>
            <a:off x="929653" y="4646358"/>
            <a:ext cx="1327355" cy="1347018"/>
          </a:xfrm>
          <a:prstGeom prst="flowChartConnector">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Client App</a:t>
            </a:r>
            <a:r>
              <a:rPr lang="en-US" dirty="0"/>
              <a:t> </a:t>
            </a:r>
          </a:p>
        </p:txBody>
      </p:sp>
      <p:cxnSp>
        <p:nvCxnSpPr>
          <p:cNvPr id="28" name="Straight Arrow Connector 27">
            <a:extLst>
              <a:ext uri="{FF2B5EF4-FFF2-40B4-BE49-F238E27FC236}">
                <a16:creationId xmlns:a16="http://schemas.microsoft.com/office/drawing/2014/main" id="{AEBBC0A2-9738-43C2-8DA1-5FFC578FDFD5}"/>
              </a:ext>
            </a:extLst>
          </p:cNvPr>
          <p:cNvCxnSpPr>
            <a:cxnSpLocks/>
            <a:stCxn id="6" idx="6"/>
            <a:endCxn id="2" idx="2"/>
          </p:cNvCxnSpPr>
          <p:nvPr/>
        </p:nvCxnSpPr>
        <p:spPr>
          <a:xfrm flipV="1">
            <a:off x="2257008" y="3023421"/>
            <a:ext cx="4109377" cy="229644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AEAD1FC2-E204-4F2B-8713-0F09D55C7E14}"/>
              </a:ext>
            </a:extLst>
          </p:cNvPr>
          <p:cNvCxnSpPr>
            <a:stCxn id="2" idx="6"/>
            <a:endCxn id="5" idx="3"/>
          </p:cNvCxnSpPr>
          <p:nvPr/>
        </p:nvCxnSpPr>
        <p:spPr>
          <a:xfrm flipV="1">
            <a:off x="7693740" y="1516006"/>
            <a:ext cx="833484" cy="150741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87B45817-1D71-4599-ACDD-998BCEE4D4FA}"/>
              </a:ext>
            </a:extLst>
          </p:cNvPr>
          <p:cNvCxnSpPr>
            <a:cxnSpLocks/>
            <a:endCxn id="4" idx="2"/>
          </p:cNvCxnSpPr>
          <p:nvPr/>
        </p:nvCxnSpPr>
        <p:spPr>
          <a:xfrm flipV="1">
            <a:off x="7713405" y="1713272"/>
            <a:ext cx="2708786" cy="1324898"/>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9E9BF3EF-E3C0-4462-B157-8F70358F21B0}"/>
              </a:ext>
            </a:extLst>
          </p:cNvPr>
          <p:cNvCxnSpPr>
            <a:stCxn id="2" idx="6"/>
            <a:endCxn id="3" idx="2"/>
          </p:cNvCxnSpPr>
          <p:nvPr/>
        </p:nvCxnSpPr>
        <p:spPr>
          <a:xfrm>
            <a:off x="7693740" y="3023421"/>
            <a:ext cx="2590800" cy="87998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0" name="Flowchart: Document 9">
            <a:extLst>
              <a:ext uri="{FF2B5EF4-FFF2-40B4-BE49-F238E27FC236}">
                <a16:creationId xmlns:a16="http://schemas.microsoft.com/office/drawing/2014/main" id="{1B7DA6E7-609D-4A5D-BE1E-0034A5E87EB9}"/>
              </a:ext>
            </a:extLst>
          </p:cNvPr>
          <p:cNvSpPr/>
          <p:nvPr/>
        </p:nvSpPr>
        <p:spPr>
          <a:xfrm>
            <a:off x="3382797" y="2405829"/>
            <a:ext cx="1656233" cy="1657350"/>
          </a:xfrm>
          <a:prstGeom prst="flowChartDocumen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Travel Agency 1</a:t>
            </a:r>
          </a:p>
          <a:p>
            <a:pPr algn="ctr"/>
            <a:r>
              <a:rPr lang="en-US" dirty="0">
                <a:solidFill>
                  <a:schemeClr val="tx1"/>
                </a:solidFill>
              </a:rPr>
              <a:t>Web Service Description </a:t>
            </a:r>
          </a:p>
        </p:txBody>
      </p:sp>
      <p:sp>
        <p:nvSpPr>
          <p:cNvPr id="27" name="Flowchart: Document 26">
            <a:extLst>
              <a:ext uri="{FF2B5EF4-FFF2-40B4-BE49-F238E27FC236}">
                <a16:creationId xmlns:a16="http://schemas.microsoft.com/office/drawing/2014/main" id="{8114DBAB-07E2-4E01-919E-3E33D51FC0E2}"/>
              </a:ext>
            </a:extLst>
          </p:cNvPr>
          <p:cNvSpPr/>
          <p:nvPr/>
        </p:nvSpPr>
        <p:spPr>
          <a:xfrm>
            <a:off x="8601519" y="1785174"/>
            <a:ext cx="1656233" cy="1657350"/>
          </a:xfrm>
          <a:prstGeom prst="flowChartDocument">
            <a:avLst/>
          </a:prstGeom>
          <a:solidFill>
            <a:srgbClr val="E43CD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Hotel</a:t>
            </a:r>
          </a:p>
          <a:p>
            <a:pPr algn="ctr"/>
            <a:r>
              <a:rPr lang="en-US" dirty="0">
                <a:solidFill>
                  <a:schemeClr val="tx1"/>
                </a:solidFill>
              </a:rPr>
              <a:t>Web Service Description </a:t>
            </a:r>
          </a:p>
        </p:txBody>
      </p:sp>
      <p:sp>
        <p:nvSpPr>
          <p:cNvPr id="29" name="Flowchart: Document 28">
            <a:extLst>
              <a:ext uri="{FF2B5EF4-FFF2-40B4-BE49-F238E27FC236}">
                <a16:creationId xmlns:a16="http://schemas.microsoft.com/office/drawing/2014/main" id="{983C9215-121C-498F-8272-AC7AD3743107}"/>
              </a:ext>
            </a:extLst>
          </p:cNvPr>
          <p:cNvSpPr/>
          <p:nvPr/>
        </p:nvSpPr>
        <p:spPr>
          <a:xfrm>
            <a:off x="7937840" y="3711679"/>
            <a:ext cx="1656233" cy="1657350"/>
          </a:xfrm>
          <a:prstGeom prst="flowChartDocumen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Airline</a:t>
            </a:r>
          </a:p>
          <a:p>
            <a:pPr algn="ctr"/>
            <a:r>
              <a:rPr lang="en-US" dirty="0">
                <a:solidFill>
                  <a:schemeClr val="tx1"/>
                </a:solidFill>
              </a:rPr>
              <a:t>Web Service Description </a:t>
            </a:r>
          </a:p>
        </p:txBody>
      </p:sp>
      <p:sp>
        <p:nvSpPr>
          <p:cNvPr id="31" name="Flowchart: Document 30">
            <a:extLst>
              <a:ext uri="{FF2B5EF4-FFF2-40B4-BE49-F238E27FC236}">
                <a16:creationId xmlns:a16="http://schemas.microsoft.com/office/drawing/2014/main" id="{7ACACE78-8457-47AC-A03E-05B7E1D02304}"/>
              </a:ext>
            </a:extLst>
          </p:cNvPr>
          <p:cNvSpPr/>
          <p:nvPr/>
        </p:nvSpPr>
        <p:spPr>
          <a:xfrm>
            <a:off x="6575521" y="612364"/>
            <a:ext cx="1656233" cy="1657350"/>
          </a:xfrm>
          <a:prstGeom prst="flowChartDocumen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Credit Card</a:t>
            </a:r>
          </a:p>
          <a:p>
            <a:pPr algn="ctr"/>
            <a:r>
              <a:rPr lang="en-US" dirty="0">
                <a:solidFill>
                  <a:schemeClr val="tx1"/>
                </a:solidFill>
              </a:rPr>
              <a:t>Web Service Description </a:t>
            </a:r>
          </a:p>
        </p:txBody>
      </p:sp>
      <p:sp>
        <p:nvSpPr>
          <p:cNvPr id="15" name="Content Placeholder 2">
            <a:extLst>
              <a:ext uri="{FF2B5EF4-FFF2-40B4-BE49-F238E27FC236}">
                <a16:creationId xmlns:a16="http://schemas.microsoft.com/office/drawing/2014/main" id="{1F42C3D6-5A18-4BD4-9E74-A57D9F635638}"/>
              </a:ext>
            </a:extLst>
          </p:cNvPr>
          <p:cNvSpPr txBox="1">
            <a:spLocks/>
          </p:cNvSpPr>
          <p:nvPr/>
        </p:nvSpPr>
        <p:spPr>
          <a:xfrm>
            <a:off x="674736" y="481935"/>
            <a:ext cx="6201697" cy="22047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en-US" sz="4000" dirty="0"/>
              <a:t>WSDL  - a standard for describing Web Services</a:t>
            </a:r>
            <a:endParaRPr lang="en-US" sz="3600" dirty="0"/>
          </a:p>
        </p:txBody>
      </p:sp>
      <p:sp>
        <p:nvSpPr>
          <p:cNvPr id="16" name="Content Placeholder 2">
            <a:extLst>
              <a:ext uri="{FF2B5EF4-FFF2-40B4-BE49-F238E27FC236}">
                <a16:creationId xmlns:a16="http://schemas.microsoft.com/office/drawing/2014/main" id="{60678C7C-A747-41AF-B680-2F34A8930D42}"/>
              </a:ext>
            </a:extLst>
          </p:cNvPr>
          <p:cNvSpPr txBox="1">
            <a:spLocks/>
          </p:cNvSpPr>
          <p:nvPr/>
        </p:nvSpPr>
        <p:spPr>
          <a:xfrm>
            <a:off x="2280355" y="5462431"/>
            <a:ext cx="8406579" cy="1114656"/>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600" dirty="0"/>
              <a:t>A client program connecting to a Web service can read the WSDL file to determine what operations are available on the server</a:t>
            </a:r>
          </a:p>
        </p:txBody>
      </p:sp>
    </p:spTree>
    <p:extLst>
      <p:ext uri="{BB962C8B-B14F-4D97-AF65-F5344CB8AC3E}">
        <p14:creationId xmlns:p14="http://schemas.microsoft.com/office/powerpoint/2010/main" val="219149784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9" name="灯片编号占位符 3">
            <a:extLst>
              <a:ext uri="{FF2B5EF4-FFF2-40B4-BE49-F238E27FC236}">
                <a16:creationId xmlns:a16="http://schemas.microsoft.com/office/drawing/2014/main" id="{F85C0824-FD6A-462E-B66A-174F029A89DA}"/>
              </a:ext>
            </a:extLst>
          </p:cNvPr>
          <p:cNvSpPr txBox="1">
            <a:spLocks noGrp="1"/>
          </p:cNvSpPr>
          <p:nvPr/>
        </p:nvSpPr>
        <p:spPr bwMode="auto">
          <a:xfrm>
            <a:off x="8077200" y="6243638"/>
            <a:ext cx="2133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i="1">
                <a:solidFill>
                  <a:schemeClr val="tx1"/>
                </a:solidFill>
                <a:latin typeface="Comic Sans MS" panose="030F0702030302020204" pitchFamily="66" charset="0"/>
                <a:ea typeface="宋体" panose="02010600030101010101" pitchFamily="2" charset="-122"/>
              </a:defRPr>
            </a:lvl1pPr>
            <a:lvl2pPr marL="742950" indent="-285750">
              <a:defRPr i="1">
                <a:solidFill>
                  <a:schemeClr val="tx1"/>
                </a:solidFill>
                <a:latin typeface="Comic Sans MS" panose="030F0702030302020204" pitchFamily="66" charset="0"/>
                <a:ea typeface="宋体" panose="02010600030101010101" pitchFamily="2" charset="-122"/>
              </a:defRPr>
            </a:lvl2pPr>
            <a:lvl3pPr marL="1143000" indent="-228600">
              <a:defRPr i="1">
                <a:solidFill>
                  <a:schemeClr val="tx1"/>
                </a:solidFill>
                <a:latin typeface="Comic Sans MS" panose="030F0702030302020204" pitchFamily="66" charset="0"/>
                <a:ea typeface="宋体" panose="02010600030101010101" pitchFamily="2" charset="-122"/>
              </a:defRPr>
            </a:lvl3pPr>
            <a:lvl4pPr marL="1600200" indent="-228600">
              <a:defRPr i="1">
                <a:solidFill>
                  <a:schemeClr val="tx1"/>
                </a:solidFill>
                <a:latin typeface="Comic Sans MS" panose="030F0702030302020204" pitchFamily="66" charset="0"/>
                <a:ea typeface="宋体" panose="02010600030101010101" pitchFamily="2" charset="-122"/>
              </a:defRPr>
            </a:lvl4pPr>
            <a:lvl5pPr marL="2057400" indent="-228600">
              <a:defRPr i="1">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i="1">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i="1">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i="1">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i="1">
                <a:solidFill>
                  <a:schemeClr val="tx1"/>
                </a:solidFill>
                <a:latin typeface="Comic Sans MS" panose="030F0702030302020204" pitchFamily="66" charset="0"/>
                <a:ea typeface="宋体" panose="02010600030101010101" pitchFamily="2" charset="-122"/>
              </a:defRPr>
            </a:lvl9pPr>
          </a:lstStyle>
          <a:p>
            <a:pPr algn="r" eaLnBrk="1" hangingPunct="1"/>
            <a:fld id="{9373664F-8EB4-4C45-9761-BC9FBF39B16D}" type="slidenum">
              <a:rPr lang="zh-CN" altLang="en-US" sz="1200" i="0">
                <a:solidFill>
                  <a:srgbClr val="000000"/>
                </a:solidFill>
                <a:latin typeface="Garamond" panose="02020404030301010803" pitchFamily="18" charset="0"/>
              </a:rPr>
              <a:pPr algn="r" eaLnBrk="1" hangingPunct="1"/>
              <a:t>60</a:t>
            </a:fld>
            <a:endParaRPr lang="en-US" altLang="zh-CN" sz="1200" i="0">
              <a:solidFill>
                <a:srgbClr val="000000"/>
              </a:solidFill>
              <a:latin typeface="Garamond" panose="02020404030301010803" pitchFamily="18" charset="0"/>
            </a:endParaRPr>
          </a:p>
        </p:txBody>
      </p:sp>
      <p:sp>
        <p:nvSpPr>
          <p:cNvPr id="80900" name="Rectangle 7">
            <a:extLst>
              <a:ext uri="{FF2B5EF4-FFF2-40B4-BE49-F238E27FC236}">
                <a16:creationId xmlns:a16="http://schemas.microsoft.com/office/drawing/2014/main" id="{D6390539-D8D5-4C18-B820-D60151BEAADA}"/>
              </a:ext>
            </a:extLst>
          </p:cNvPr>
          <p:cNvSpPr>
            <a:spLocks noChangeArrowheads="1"/>
          </p:cNvSpPr>
          <p:nvPr/>
        </p:nvSpPr>
        <p:spPr bwMode="auto">
          <a:xfrm>
            <a:off x="2130425" y="319088"/>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i="1">
                <a:solidFill>
                  <a:schemeClr val="tx1"/>
                </a:solidFill>
                <a:latin typeface="Comic Sans MS" panose="030F0702030302020204" pitchFamily="66" charset="0"/>
                <a:ea typeface="宋体" panose="02010600030101010101" pitchFamily="2" charset="-122"/>
              </a:defRPr>
            </a:lvl1pPr>
            <a:lvl2pPr marL="742950" indent="-285750">
              <a:defRPr i="1">
                <a:solidFill>
                  <a:schemeClr val="tx1"/>
                </a:solidFill>
                <a:latin typeface="Comic Sans MS" panose="030F0702030302020204" pitchFamily="66" charset="0"/>
                <a:ea typeface="宋体" panose="02010600030101010101" pitchFamily="2" charset="-122"/>
              </a:defRPr>
            </a:lvl2pPr>
            <a:lvl3pPr marL="1143000" indent="-228600">
              <a:defRPr i="1">
                <a:solidFill>
                  <a:schemeClr val="tx1"/>
                </a:solidFill>
                <a:latin typeface="Comic Sans MS" panose="030F0702030302020204" pitchFamily="66" charset="0"/>
                <a:ea typeface="宋体" panose="02010600030101010101" pitchFamily="2" charset="-122"/>
              </a:defRPr>
            </a:lvl3pPr>
            <a:lvl4pPr marL="1600200" indent="-228600">
              <a:defRPr i="1">
                <a:solidFill>
                  <a:schemeClr val="tx1"/>
                </a:solidFill>
                <a:latin typeface="Comic Sans MS" panose="030F0702030302020204" pitchFamily="66" charset="0"/>
                <a:ea typeface="宋体" panose="02010600030101010101" pitchFamily="2" charset="-122"/>
              </a:defRPr>
            </a:lvl4pPr>
            <a:lvl5pPr marL="2057400" indent="-228600">
              <a:defRPr i="1">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i="1">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i="1">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i="1">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i="1">
                <a:solidFill>
                  <a:schemeClr val="tx1"/>
                </a:solidFill>
                <a:latin typeface="Comic Sans MS" panose="030F0702030302020204" pitchFamily="66" charset="0"/>
                <a:ea typeface="宋体" panose="02010600030101010101" pitchFamily="2" charset="-122"/>
              </a:defRPr>
            </a:lvl9pPr>
          </a:lstStyle>
          <a:p>
            <a:pPr algn="ctr" eaLnBrk="1" hangingPunct="1"/>
            <a:r>
              <a:rPr lang="en-US" altLang="zh-TW" sz="4400" i="0">
                <a:solidFill>
                  <a:srgbClr val="000000"/>
                </a:solidFill>
                <a:latin typeface="Arial" panose="020B0604020202020204" pitchFamily="34" charset="0"/>
                <a:ea typeface="新細明體" panose="02020500000000000000" pitchFamily="18" charset="-120"/>
              </a:rPr>
              <a:t>D. tModel</a:t>
            </a:r>
          </a:p>
        </p:txBody>
      </p:sp>
      <p:sp>
        <p:nvSpPr>
          <p:cNvPr id="80901" name="Rectangle 8">
            <a:extLst>
              <a:ext uri="{FF2B5EF4-FFF2-40B4-BE49-F238E27FC236}">
                <a16:creationId xmlns:a16="http://schemas.microsoft.com/office/drawing/2014/main" id="{D768E3E1-D12F-4498-8056-86EE58F2E2CD}"/>
              </a:ext>
            </a:extLst>
          </p:cNvPr>
          <p:cNvSpPr>
            <a:spLocks noChangeArrowheads="1"/>
          </p:cNvSpPr>
          <p:nvPr/>
        </p:nvSpPr>
        <p:spPr bwMode="auto">
          <a:xfrm>
            <a:off x="923409" y="1418967"/>
            <a:ext cx="10621454" cy="4678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i="1">
                <a:solidFill>
                  <a:schemeClr val="tx1"/>
                </a:solidFill>
                <a:latin typeface="Comic Sans MS" panose="030F0702030302020204" pitchFamily="66" charset="0"/>
                <a:ea typeface="宋体" panose="02010600030101010101" pitchFamily="2" charset="-122"/>
              </a:defRPr>
            </a:lvl1pPr>
            <a:lvl2pPr marL="742950" indent="-285750">
              <a:defRPr i="1">
                <a:solidFill>
                  <a:schemeClr val="tx1"/>
                </a:solidFill>
                <a:latin typeface="Comic Sans MS" panose="030F0702030302020204" pitchFamily="66" charset="0"/>
                <a:ea typeface="宋体" panose="02010600030101010101" pitchFamily="2" charset="-122"/>
              </a:defRPr>
            </a:lvl2pPr>
            <a:lvl3pPr marL="1143000" indent="-228600">
              <a:defRPr i="1">
                <a:solidFill>
                  <a:schemeClr val="tx1"/>
                </a:solidFill>
                <a:latin typeface="Comic Sans MS" panose="030F0702030302020204" pitchFamily="66" charset="0"/>
                <a:ea typeface="宋体" panose="02010600030101010101" pitchFamily="2" charset="-122"/>
              </a:defRPr>
            </a:lvl3pPr>
            <a:lvl4pPr marL="1600200" indent="-228600">
              <a:defRPr i="1">
                <a:solidFill>
                  <a:schemeClr val="tx1"/>
                </a:solidFill>
                <a:latin typeface="Comic Sans MS" panose="030F0702030302020204" pitchFamily="66" charset="0"/>
                <a:ea typeface="宋体" panose="02010600030101010101" pitchFamily="2" charset="-122"/>
              </a:defRPr>
            </a:lvl4pPr>
            <a:lvl5pPr marL="2057400" indent="-228600">
              <a:defRPr i="1">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i="1">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i="1">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i="1">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i="1">
                <a:solidFill>
                  <a:schemeClr val="tx1"/>
                </a:solidFill>
                <a:latin typeface="Comic Sans MS" panose="030F0702030302020204" pitchFamily="66" charset="0"/>
                <a:ea typeface="宋体" panose="02010600030101010101" pitchFamily="2" charset="-122"/>
              </a:defRPr>
            </a:lvl9pPr>
          </a:lstStyle>
          <a:p>
            <a:pPr eaLnBrk="1" hangingPunct="1">
              <a:spcBef>
                <a:spcPct val="20000"/>
              </a:spcBef>
              <a:buFontTx/>
              <a:buChar char="•"/>
            </a:pPr>
            <a:r>
              <a:rPr lang="en-US" altLang="zh-TW" sz="2400" i="0" dirty="0" err="1">
                <a:solidFill>
                  <a:srgbClr val="FF3300"/>
                </a:solidFill>
                <a:latin typeface="Arial" panose="020B0604020202020204" pitchFamily="34" charset="0"/>
                <a:ea typeface="新細明體" panose="02020500000000000000" pitchFamily="18" charset="-120"/>
              </a:rPr>
              <a:t>tModels</a:t>
            </a:r>
            <a:r>
              <a:rPr lang="en-US" altLang="zh-TW" sz="2400" i="0" dirty="0">
                <a:solidFill>
                  <a:srgbClr val="FF3300"/>
                </a:solidFill>
                <a:latin typeface="Arial" panose="020B0604020202020204" pitchFamily="34" charset="0"/>
                <a:ea typeface="新細明體" panose="02020500000000000000" pitchFamily="18" charset="-120"/>
              </a:rPr>
              <a:t> </a:t>
            </a:r>
            <a:r>
              <a:rPr lang="en-US" altLang="zh-TW" sz="2400" i="0" dirty="0">
                <a:solidFill>
                  <a:srgbClr val="000000"/>
                </a:solidFill>
                <a:latin typeface="Arial" panose="020B0604020202020204" pitchFamily="34" charset="0"/>
                <a:ea typeface="新細明體" panose="02020500000000000000" pitchFamily="18" charset="-120"/>
              </a:rPr>
              <a:t>are primarily used to provide </a:t>
            </a:r>
            <a:r>
              <a:rPr lang="en-US" altLang="zh-TW" sz="2400" i="0" u="sng" dirty="0">
                <a:solidFill>
                  <a:srgbClr val="000000"/>
                </a:solidFill>
                <a:latin typeface="Arial" panose="020B0604020202020204" pitchFamily="34" charset="0"/>
                <a:ea typeface="新細明體" panose="02020500000000000000" pitchFamily="18" charset="-120"/>
              </a:rPr>
              <a:t>pointers to external technical specifications </a:t>
            </a:r>
            <a:r>
              <a:rPr lang="en-US" altLang="zh-TW" sz="2400" i="0" dirty="0">
                <a:solidFill>
                  <a:srgbClr val="000000"/>
                </a:solidFill>
                <a:latin typeface="Arial" panose="020B0604020202020204" pitchFamily="34" charset="0"/>
                <a:ea typeface="新細明體" panose="02020500000000000000" pitchFamily="18" charset="-120"/>
              </a:rPr>
              <a:t>(</a:t>
            </a:r>
            <a:r>
              <a:rPr lang="en-US" altLang="zh-TW" sz="2400" i="0" dirty="0" err="1">
                <a:solidFill>
                  <a:srgbClr val="000000"/>
                </a:solidFill>
                <a:latin typeface="Arial" panose="020B0604020202020204" pitchFamily="34" charset="0"/>
                <a:ea typeface="新細明體" panose="02020500000000000000" pitchFamily="18" charset="-120"/>
              </a:rPr>
              <a:t>e.g</a:t>
            </a:r>
            <a:r>
              <a:rPr lang="en-US" altLang="zh-TW" sz="2400" i="0" dirty="0">
                <a:solidFill>
                  <a:srgbClr val="000000"/>
                </a:solidFill>
                <a:latin typeface="Arial" panose="020B0604020202020204" pitchFamily="34" charset="0"/>
                <a:ea typeface="新細明體" panose="02020500000000000000" pitchFamily="18" charset="-120"/>
              </a:rPr>
              <a:t> </a:t>
            </a:r>
            <a:r>
              <a:rPr lang="en-US" altLang="zh-TW" sz="2400" i="0" dirty="0" err="1">
                <a:solidFill>
                  <a:srgbClr val="000000"/>
                </a:solidFill>
                <a:latin typeface="Arial" panose="020B0604020202020204" pitchFamily="34" charset="0"/>
                <a:ea typeface="新細明體" panose="02020500000000000000" pitchFamily="18" charset="-120"/>
              </a:rPr>
              <a:t>wsdl</a:t>
            </a:r>
            <a:r>
              <a:rPr lang="en-US" altLang="zh-TW" sz="2400" i="0" dirty="0">
                <a:solidFill>
                  <a:srgbClr val="000000"/>
                </a:solidFill>
                <a:latin typeface="Arial" panose="020B0604020202020204" pitchFamily="34" charset="0"/>
                <a:ea typeface="新細明體" panose="02020500000000000000" pitchFamily="18" charset="-120"/>
              </a:rPr>
              <a:t>)</a:t>
            </a:r>
            <a:endParaRPr lang="en-US" altLang="zh-CN" sz="2400" i="0" dirty="0">
              <a:solidFill>
                <a:srgbClr val="000000"/>
              </a:solidFill>
              <a:latin typeface="Arial" panose="020B0604020202020204" pitchFamily="34" charset="0"/>
              <a:ea typeface="新細明體" panose="02020500000000000000" pitchFamily="18" charset="-120"/>
            </a:endParaRPr>
          </a:p>
          <a:p>
            <a:pPr eaLnBrk="1" hangingPunct="1">
              <a:spcBef>
                <a:spcPct val="20000"/>
              </a:spcBef>
              <a:buFontTx/>
              <a:buChar char="•"/>
            </a:pPr>
            <a:endParaRPr lang="en-US" altLang="zh-TW" sz="2400" i="0" dirty="0">
              <a:solidFill>
                <a:srgbClr val="000000"/>
              </a:solidFill>
              <a:latin typeface="Arial" panose="020B0604020202020204" pitchFamily="34" charset="0"/>
              <a:ea typeface="新細明體" panose="02020500000000000000" pitchFamily="18" charset="-120"/>
            </a:endParaRPr>
          </a:p>
          <a:p>
            <a:pPr eaLnBrk="1" hangingPunct="1">
              <a:spcBef>
                <a:spcPct val="20000"/>
              </a:spcBef>
              <a:buFontTx/>
              <a:buChar char="•"/>
            </a:pPr>
            <a:r>
              <a:rPr lang="en-US" altLang="zh-TW" sz="2400" i="0" dirty="0" err="1">
                <a:solidFill>
                  <a:srgbClr val="0000FF"/>
                </a:solidFill>
                <a:latin typeface="Arial" panose="020B0604020202020204" pitchFamily="34" charset="0"/>
                <a:ea typeface="新細明體" panose="02020500000000000000" pitchFamily="18" charset="-120"/>
              </a:rPr>
              <a:t>bindingTemplate</a:t>
            </a:r>
            <a:r>
              <a:rPr lang="en-US" altLang="zh-TW" sz="2400" i="0" dirty="0">
                <a:solidFill>
                  <a:srgbClr val="0000FF"/>
                </a:solidFill>
                <a:latin typeface="Arial" panose="020B0604020202020204" pitchFamily="34" charset="0"/>
                <a:ea typeface="新細明體" panose="02020500000000000000" pitchFamily="18" charset="-120"/>
              </a:rPr>
              <a:t> only provides info about </a:t>
            </a:r>
            <a:r>
              <a:rPr lang="en-US" altLang="zh-TW" sz="2400" i="0" u="sng" dirty="0">
                <a:solidFill>
                  <a:srgbClr val="0000FF"/>
                </a:solidFill>
                <a:latin typeface="Arial" panose="020B0604020202020204" pitchFamily="34" charset="0"/>
                <a:ea typeface="新細明體" panose="02020500000000000000" pitchFamily="18" charset="-120"/>
              </a:rPr>
              <a:t>where to</a:t>
            </a:r>
            <a:r>
              <a:rPr lang="en-US" altLang="zh-TW" sz="2400" i="0" dirty="0">
                <a:solidFill>
                  <a:srgbClr val="0000FF"/>
                </a:solidFill>
                <a:latin typeface="Arial" panose="020B0604020202020204" pitchFamily="34" charset="0"/>
                <a:ea typeface="新細明體" panose="02020500000000000000" pitchFamily="18" charset="-120"/>
              </a:rPr>
              <a:t> access the SOAP binding, </a:t>
            </a:r>
            <a:r>
              <a:rPr lang="en-US" altLang="zh-TW" sz="2400" i="0" u="sng" dirty="0">
                <a:solidFill>
                  <a:srgbClr val="0000FF"/>
                </a:solidFill>
                <a:latin typeface="Arial" panose="020B0604020202020204" pitchFamily="34" charset="0"/>
                <a:ea typeface="新細明體" panose="02020500000000000000" pitchFamily="18" charset="-120"/>
              </a:rPr>
              <a:t>but not how to interface with it</a:t>
            </a:r>
            <a:endParaRPr lang="en-US" altLang="zh-CN" sz="2400" i="0" u="sng" dirty="0">
              <a:solidFill>
                <a:srgbClr val="0000FF"/>
              </a:solidFill>
              <a:latin typeface="Arial" panose="020B0604020202020204" pitchFamily="34" charset="0"/>
              <a:ea typeface="新細明體" panose="02020500000000000000" pitchFamily="18" charset="-120"/>
            </a:endParaRPr>
          </a:p>
          <a:p>
            <a:pPr eaLnBrk="1" hangingPunct="1">
              <a:spcBef>
                <a:spcPct val="20000"/>
              </a:spcBef>
              <a:buFontTx/>
              <a:buChar char="•"/>
            </a:pPr>
            <a:r>
              <a:rPr lang="en-US" altLang="zh-TW" sz="2400" i="0" dirty="0" err="1">
                <a:solidFill>
                  <a:srgbClr val="0000FF"/>
                </a:solidFill>
                <a:latin typeface="Arial" panose="020B0604020202020204" pitchFamily="34" charset="0"/>
                <a:ea typeface="新細明體" panose="02020500000000000000" pitchFamily="18" charset="-120"/>
              </a:rPr>
              <a:t>tModel</a:t>
            </a:r>
            <a:r>
              <a:rPr lang="en-US" altLang="zh-TW" sz="2400" i="0" dirty="0">
                <a:solidFill>
                  <a:srgbClr val="0000FF"/>
                </a:solidFill>
                <a:latin typeface="Arial" panose="020B0604020202020204" pitchFamily="34" charset="0"/>
                <a:ea typeface="新細明體" panose="02020500000000000000" pitchFamily="18" charset="-120"/>
              </a:rPr>
              <a:t> element </a:t>
            </a:r>
            <a:r>
              <a:rPr lang="en-US" altLang="zh-TW" sz="2400" i="0" u="sng" dirty="0">
                <a:solidFill>
                  <a:srgbClr val="0000FF"/>
                </a:solidFill>
                <a:latin typeface="Arial" panose="020B0604020202020204" pitchFamily="34" charset="0"/>
                <a:ea typeface="新細明體" panose="02020500000000000000" pitchFamily="18" charset="-120"/>
              </a:rPr>
              <a:t>fills this gap </a:t>
            </a:r>
            <a:r>
              <a:rPr lang="en-US" altLang="zh-TW" sz="2400" i="0" dirty="0">
                <a:solidFill>
                  <a:srgbClr val="0000FF"/>
                </a:solidFill>
                <a:latin typeface="Arial" panose="020B0604020202020204" pitchFamily="34" charset="0"/>
                <a:ea typeface="新細明體" panose="02020500000000000000" pitchFamily="18" charset="-120"/>
              </a:rPr>
              <a:t>by providing a pointer to an external specification, </a:t>
            </a:r>
            <a:r>
              <a:rPr lang="en-US" altLang="zh-TW" sz="2400" i="0" u="sng" dirty="0">
                <a:solidFill>
                  <a:srgbClr val="0000FF"/>
                </a:solidFill>
                <a:latin typeface="Arial" panose="020B0604020202020204" pitchFamily="34" charset="0"/>
                <a:ea typeface="新細明體" panose="02020500000000000000" pitchFamily="18" charset="-120"/>
              </a:rPr>
              <a:t>such as WSDL</a:t>
            </a:r>
          </a:p>
          <a:p>
            <a:pPr eaLnBrk="1" hangingPunct="1">
              <a:spcBef>
                <a:spcPct val="20000"/>
              </a:spcBef>
              <a:buFontTx/>
              <a:buChar char="•"/>
            </a:pPr>
            <a:endParaRPr lang="en-US" altLang="zh-CN" sz="2400" i="0" dirty="0">
              <a:solidFill>
                <a:srgbClr val="000000"/>
              </a:solidFill>
              <a:latin typeface="Arial" panose="020B0604020202020204" pitchFamily="34" charset="0"/>
              <a:ea typeface="新細明體" panose="02020500000000000000" pitchFamily="18" charset="-120"/>
            </a:endParaRPr>
          </a:p>
          <a:p>
            <a:pPr eaLnBrk="1" hangingPunct="1">
              <a:spcBef>
                <a:spcPct val="20000"/>
              </a:spcBef>
              <a:buFontTx/>
              <a:buChar char="•"/>
            </a:pPr>
            <a:r>
              <a:rPr lang="en-US" altLang="zh-TW" sz="2400" i="0" dirty="0">
                <a:solidFill>
                  <a:srgbClr val="000000"/>
                </a:solidFill>
                <a:latin typeface="Arial" panose="020B0604020202020204" pitchFamily="34" charset="0"/>
                <a:ea typeface="新細明體" panose="02020500000000000000" pitchFamily="18" charset="-120"/>
              </a:rPr>
              <a:t>In fact, </a:t>
            </a:r>
            <a:r>
              <a:rPr lang="en-US" altLang="zh-TW" sz="2400" i="0" dirty="0" err="1">
                <a:solidFill>
                  <a:srgbClr val="000000"/>
                </a:solidFill>
                <a:latin typeface="Arial" panose="020B0604020202020204" pitchFamily="34" charset="0"/>
                <a:ea typeface="新細明體" panose="02020500000000000000" pitchFamily="18" charset="-120"/>
              </a:rPr>
              <a:t>tModels</a:t>
            </a:r>
            <a:r>
              <a:rPr lang="en-US" altLang="zh-TW" sz="2400" i="0" dirty="0">
                <a:solidFill>
                  <a:srgbClr val="000000"/>
                </a:solidFill>
                <a:latin typeface="Arial" panose="020B0604020202020204" pitchFamily="34" charset="0"/>
                <a:ea typeface="新細明體" panose="02020500000000000000" pitchFamily="18" charset="-120"/>
              </a:rPr>
              <a:t> are </a:t>
            </a:r>
            <a:r>
              <a:rPr lang="en-US" altLang="zh-TW" sz="2400" i="0" u="sng" dirty="0">
                <a:solidFill>
                  <a:srgbClr val="000000"/>
                </a:solidFill>
                <a:latin typeface="Arial" panose="020B0604020202020204" pitchFamily="34" charset="0"/>
                <a:ea typeface="新細明體" panose="02020500000000000000" pitchFamily="18" charset="-120"/>
              </a:rPr>
              <a:t>not reserved to Web services</a:t>
            </a:r>
          </a:p>
          <a:p>
            <a:pPr eaLnBrk="1" hangingPunct="1">
              <a:spcBef>
                <a:spcPct val="20000"/>
              </a:spcBef>
              <a:buFontTx/>
              <a:buChar char="•"/>
            </a:pPr>
            <a:r>
              <a:rPr lang="en-US" altLang="zh-TW" sz="2400" i="0" dirty="0" err="1">
                <a:solidFill>
                  <a:srgbClr val="000000"/>
                </a:solidFill>
                <a:latin typeface="Arial" panose="020B0604020202020204" pitchFamily="34" charset="0"/>
                <a:ea typeface="新細明體" panose="02020500000000000000" pitchFamily="18" charset="-120"/>
              </a:rPr>
              <a:t>tModels</a:t>
            </a:r>
            <a:r>
              <a:rPr lang="en-US" altLang="zh-TW" sz="2400" i="0" dirty="0">
                <a:solidFill>
                  <a:srgbClr val="000000"/>
                </a:solidFill>
                <a:latin typeface="Arial" panose="020B0604020202020204" pitchFamily="34" charset="0"/>
                <a:ea typeface="新細明體" panose="02020500000000000000" pitchFamily="18" charset="-120"/>
              </a:rPr>
              <a:t> are used whenever it is necessary to point to </a:t>
            </a:r>
            <a:r>
              <a:rPr lang="en-US" altLang="zh-TW" sz="2400" i="0" u="sng" dirty="0">
                <a:solidFill>
                  <a:srgbClr val="000000"/>
                </a:solidFill>
                <a:latin typeface="Arial" panose="020B0604020202020204" pitchFamily="34" charset="0"/>
                <a:ea typeface="新細明體" panose="02020500000000000000" pitchFamily="18" charset="-120"/>
              </a:rPr>
              <a:t>any external specification</a:t>
            </a:r>
            <a:r>
              <a:rPr lang="en-US" altLang="zh-TW" sz="2400" i="0" dirty="0">
                <a:solidFill>
                  <a:srgbClr val="000000"/>
                </a:solidFill>
                <a:latin typeface="Arial" panose="020B0604020202020204" pitchFamily="34" charset="0"/>
                <a:ea typeface="新細明體" panose="02020500000000000000" pitchFamily="18" charset="-120"/>
              </a:rPr>
              <a:t>, such as the D-U-N-S</a:t>
            </a:r>
            <a:r>
              <a:rPr lang="en-US" altLang="zh-TW" sz="2400" i="0" dirty="0">
                <a:solidFill>
                  <a:srgbClr val="000000"/>
                </a:solidFill>
                <a:latin typeface="Arial" panose="020B0604020202020204" pitchFamily="34" charset="0"/>
                <a:ea typeface="新細明體" panose="02020500000000000000" pitchFamily="18" charset="-120"/>
                <a:cs typeface="Arial" panose="020B0604020202020204" pitchFamily="34" charset="0"/>
              </a:rPr>
              <a:t>®</a:t>
            </a:r>
            <a:r>
              <a:rPr lang="en-US" altLang="zh-TW" sz="2400" i="0" dirty="0">
                <a:solidFill>
                  <a:srgbClr val="000000"/>
                </a:solidFill>
                <a:latin typeface="Arial" panose="020B0604020202020204" pitchFamily="34" charset="0"/>
                <a:ea typeface="新細明體" panose="02020500000000000000" pitchFamily="18" charset="-120"/>
              </a:rPr>
              <a:t> no. </a:t>
            </a:r>
          </a:p>
        </p:txBody>
      </p:sp>
    </p:spTree>
    <p:extLst>
      <p:ext uri="{BB962C8B-B14F-4D97-AF65-F5344CB8AC3E}">
        <p14:creationId xmlns:p14="http://schemas.microsoft.com/office/powerpoint/2010/main" val="745678871"/>
      </p:ext>
    </p:extLst>
  </p:cSld>
  <p:clrMapOvr>
    <a:masterClrMapping/>
  </p:clrMapOvr>
  <p:transition spd="slow"/>
</p:sld>
</file>

<file path=ppt/slides/slide6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4514" name="Rectangle 2">
            <a:extLst>
              <a:ext uri="{FF2B5EF4-FFF2-40B4-BE49-F238E27FC236}">
                <a16:creationId xmlns:a16="http://schemas.microsoft.com/office/drawing/2014/main" id="{20B5083A-107E-4FD0-9B7E-5D02BCEC06CF}"/>
              </a:ext>
            </a:extLst>
          </p:cNvPr>
          <p:cNvSpPr>
            <a:spLocks noGrp="1" noChangeArrowheads="1"/>
          </p:cNvSpPr>
          <p:nvPr>
            <p:ph type="title" idx="4294967295"/>
          </p:nvPr>
        </p:nvSpPr>
        <p:spPr/>
        <p:txBody>
          <a:bodyPr/>
          <a:lstStyle/>
          <a:p>
            <a:pPr eaLnBrk="1" hangingPunct="1"/>
            <a:r>
              <a:rPr lang="en-US" altLang="zh-CN" dirty="0"/>
              <a:t>Service Type Registration</a:t>
            </a:r>
          </a:p>
        </p:txBody>
      </p:sp>
      <p:sp>
        <p:nvSpPr>
          <p:cNvPr id="64515" name="Rectangle 3">
            <a:extLst>
              <a:ext uri="{FF2B5EF4-FFF2-40B4-BE49-F238E27FC236}">
                <a16:creationId xmlns:a16="http://schemas.microsoft.com/office/drawing/2014/main" id="{34D74E74-5473-455C-9AD6-E13AA4FE0771}"/>
              </a:ext>
            </a:extLst>
          </p:cNvPr>
          <p:cNvSpPr>
            <a:spLocks noGrp="1" noChangeArrowheads="1"/>
          </p:cNvSpPr>
          <p:nvPr>
            <p:ph idx="4294967295"/>
          </p:nvPr>
        </p:nvSpPr>
        <p:spPr>
          <a:xfrm>
            <a:off x="1905000" y="1416051"/>
            <a:ext cx="8578850" cy="4881563"/>
          </a:xfrm>
        </p:spPr>
        <p:txBody>
          <a:bodyPr/>
          <a:lstStyle/>
          <a:p>
            <a:pPr eaLnBrk="1" hangingPunct="1"/>
            <a:r>
              <a:rPr lang="en-US" altLang="zh-CN"/>
              <a:t>Pointer to the namespace where service type is described</a:t>
            </a:r>
          </a:p>
          <a:p>
            <a:pPr lvl="1" eaLnBrk="1" hangingPunct="1"/>
            <a:r>
              <a:rPr lang="en-US" altLang="zh-CN"/>
              <a:t>What programmers read to </a:t>
            </a:r>
            <a:r>
              <a:rPr lang="en-US" altLang="zh-CN" u="sng"/>
              <a:t>understand how to use the service</a:t>
            </a:r>
          </a:p>
          <a:p>
            <a:pPr eaLnBrk="1" hangingPunct="1"/>
            <a:r>
              <a:rPr lang="en-US" altLang="zh-CN">
                <a:solidFill>
                  <a:srgbClr val="0000FF"/>
                </a:solidFill>
              </a:rPr>
              <a:t>Identifier for </a:t>
            </a:r>
            <a:r>
              <a:rPr lang="en-US" altLang="zh-CN" u="sng">
                <a:solidFill>
                  <a:srgbClr val="0000FF"/>
                </a:solidFill>
              </a:rPr>
              <a:t>who published </a:t>
            </a:r>
            <a:r>
              <a:rPr lang="en-US" altLang="zh-CN">
                <a:solidFill>
                  <a:srgbClr val="0000FF"/>
                </a:solidFill>
              </a:rPr>
              <a:t>the service</a:t>
            </a:r>
          </a:p>
          <a:p>
            <a:pPr eaLnBrk="1" hangingPunct="1"/>
            <a:r>
              <a:rPr lang="en-US" altLang="zh-CN"/>
              <a:t>Identifier for the service type registration</a:t>
            </a:r>
          </a:p>
          <a:p>
            <a:pPr lvl="1" eaLnBrk="1" hangingPunct="1"/>
            <a:r>
              <a:rPr lang="en-US" altLang="zh-CN"/>
              <a:t>called a </a:t>
            </a:r>
            <a:r>
              <a:rPr lang="en-US" altLang="zh-CN" u="sng"/>
              <a:t>tModelKey</a:t>
            </a:r>
          </a:p>
          <a:p>
            <a:pPr lvl="1" eaLnBrk="1" hangingPunct="1"/>
            <a:r>
              <a:rPr lang="en-US" altLang="zh-CN"/>
              <a:t>Used as </a:t>
            </a:r>
            <a:r>
              <a:rPr lang="en-US" altLang="zh-CN" u="sng"/>
              <a:t>a signature by web sites that</a:t>
            </a:r>
            <a:r>
              <a:rPr lang="en-US" altLang="zh-CN"/>
              <a:t> </a:t>
            </a:r>
            <a:r>
              <a:rPr lang="en-US" altLang="zh-CN" u="sng"/>
              <a:t>implement those services</a:t>
            </a:r>
          </a:p>
        </p:txBody>
      </p:sp>
      <p:sp>
        <p:nvSpPr>
          <p:cNvPr id="64517" name="灯片编号占位符 5">
            <a:extLst>
              <a:ext uri="{FF2B5EF4-FFF2-40B4-BE49-F238E27FC236}">
                <a16:creationId xmlns:a16="http://schemas.microsoft.com/office/drawing/2014/main" id="{7FE31213-9C55-4F18-8641-F4934ABF74EB}"/>
              </a:ext>
            </a:extLst>
          </p:cNvPr>
          <p:cNvSpPr txBox="1">
            <a:spLocks noGrp="1"/>
          </p:cNvSpPr>
          <p:nvPr/>
        </p:nvSpPr>
        <p:spPr bwMode="auto">
          <a:xfrm>
            <a:off x="8077200" y="6243638"/>
            <a:ext cx="2133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i="1">
                <a:solidFill>
                  <a:schemeClr val="tx1"/>
                </a:solidFill>
                <a:latin typeface="Comic Sans MS" panose="030F0702030302020204" pitchFamily="66" charset="0"/>
                <a:ea typeface="宋体" panose="02010600030101010101" pitchFamily="2" charset="-122"/>
              </a:defRPr>
            </a:lvl1pPr>
            <a:lvl2pPr marL="742950" indent="-285750">
              <a:defRPr i="1">
                <a:solidFill>
                  <a:schemeClr val="tx1"/>
                </a:solidFill>
                <a:latin typeface="Comic Sans MS" panose="030F0702030302020204" pitchFamily="66" charset="0"/>
                <a:ea typeface="宋体" panose="02010600030101010101" pitchFamily="2" charset="-122"/>
              </a:defRPr>
            </a:lvl2pPr>
            <a:lvl3pPr marL="1143000" indent="-228600">
              <a:defRPr i="1">
                <a:solidFill>
                  <a:schemeClr val="tx1"/>
                </a:solidFill>
                <a:latin typeface="Comic Sans MS" panose="030F0702030302020204" pitchFamily="66" charset="0"/>
                <a:ea typeface="宋体" panose="02010600030101010101" pitchFamily="2" charset="-122"/>
              </a:defRPr>
            </a:lvl3pPr>
            <a:lvl4pPr marL="1600200" indent="-228600">
              <a:defRPr i="1">
                <a:solidFill>
                  <a:schemeClr val="tx1"/>
                </a:solidFill>
                <a:latin typeface="Comic Sans MS" panose="030F0702030302020204" pitchFamily="66" charset="0"/>
                <a:ea typeface="宋体" panose="02010600030101010101" pitchFamily="2" charset="-122"/>
              </a:defRPr>
            </a:lvl4pPr>
            <a:lvl5pPr marL="2057400" indent="-228600">
              <a:defRPr i="1">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i="1">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i="1">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i="1">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i="1">
                <a:solidFill>
                  <a:schemeClr val="tx1"/>
                </a:solidFill>
                <a:latin typeface="Comic Sans MS" panose="030F0702030302020204" pitchFamily="66" charset="0"/>
                <a:ea typeface="宋体" panose="02010600030101010101" pitchFamily="2" charset="-122"/>
              </a:defRPr>
            </a:lvl9pPr>
          </a:lstStyle>
          <a:p>
            <a:pPr algn="r" eaLnBrk="1" hangingPunct="1"/>
            <a:fld id="{C958B246-587D-408C-B565-ED5048CA21EB}" type="slidenum">
              <a:rPr lang="zh-CN" altLang="en-US" sz="1200" i="0">
                <a:solidFill>
                  <a:srgbClr val="000000"/>
                </a:solidFill>
                <a:latin typeface="Garamond" panose="02020404030301010803" pitchFamily="18" charset="0"/>
              </a:rPr>
              <a:pPr algn="r" eaLnBrk="1" hangingPunct="1"/>
              <a:t>61</a:t>
            </a:fld>
            <a:endParaRPr lang="en-US" altLang="zh-CN" sz="1200" i="0">
              <a:solidFill>
                <a:srgbClr val="000000"/>
              </a:solidFill>
              <a:latin typeface="Garamond" panose="02020404030301010803" pitchFamily="18" charset="0"/>
            </a:endParaRPr>
          </a:p>
        </p:txBody>
      </p:sp>
    </p:spTree>
    <p:extLst>
      <p:ext uri="{BB962C8B-B14F-4D97-AF65-F5344CB8AC3E}">
        <p14:creationId xmlns:p14="http://schemas.microsoft.com/office/powerpoint/2010/main" val="670697033"/>
      </p:ext>
    </p:extLst>
  </p:cSld>
  <p:clrMapOvr>
    <a:masterClrMapping/>
  </p:clrMapOvr>
  <p:transition>
    <p:strips dir="rd"/>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a:extLst>
              <a:ext uri="{FF2B5EF4-FFF2-40B4-BE49-F238E27FC236}">
                <a16:creationId xmlns:a16="http://schemas.microsoft.com/office/drawing/2014/main" id="{FC78A757-1BB9-4793-A47A-288C44A597C6}"/>
              </a:ext>
            </a:extLst>
          </p:cNvPr>
          <p:cNvSpPr>
            <a:spLocks noGrp="1" noChangeArrowheads="1"/>
          </p:cNvSpPr>
          <p:nvPr>
            <p:ph type="title"/>
          </p:nvPr>
        </p:nvSpPr>
        <p:spPr/>
        <p:txBody>
          <a:bodyPr/>
          <a:lstStyle/>
          <a:p>
            <a:r>
              <a:rPr lang="en-US" altLang="zh-CN"/>
              <a:t>tModel Example</a:t>
            </a:r>
          </a:p>
        </p:txBody>
      </p:sp>
      <p:sp>
        <p:nvSpPr>
          <p:cNvPr id="81923" name="Rectangle 3">
            <a:extLst>
              <a:ext uri="{FF2B5EF4-FFF2-40B4-BE49-F238E27FC236}">
                <a16:creationId xmlns:a16="http://schemas.microsoft.com/office/drawing/2014/main" id="{8B79EA54-8B17-4516-A8B4-0D2C1E189566}"/>
              </a:ext>
            </a:extLst>
          </p:cNvPr>
          <p:cNvSpPr>
            <a:spLocks noGrp="1" noChangeArrowheads="1"/>
          </p:cNvSpPr>
          <p:nvPr>
            <p:ph type="body" idx="1"/>
          </p:nvPr>
        </p:nvSpPr>
        <p:spPr>
          <a:xfrm>
            <a:off x="1752600" y="1292225"/>
            <a:ext cx="8915400" cy="4800600"/>
          </a:xfrm>
        </p:spPr>
        <p:txBody>
          <a:bodyPr>
            <a:normAutofit lnSpcReduction="10000"/>
          </a:bodyPr>
          <a:lstStyle/>
          <a:p>
            <a:pPr>
              <a:lnSpc>
                <a:spcPct val="80000"/>
              </a:lnSpc>
              <a:buFont typeface="Wingdings" panose="05000000000000000000" pitchFamily="2" charset="2"/>
              <a:buNone/>
            </a:pPr>
            <a:r>
              <a:rPr lang="en-US" altLang="zh-CN" sz="1800"/>
              <a:t>&lt;tModel authorizedName="..." operator="..." tModelKey="..."&gt; </a:t>
            </a:r>
          </a:p>
          <a:p>
            <a:pPr>
              <a:lnSpc>
                <a:spcPct val="80000"/>
              </a:lnSpc>
              <a:buFont typeface="Wingdings" panose="05000000000000000000" pitchFamily="2" charset="2"/>
              <a:buNone/>
            </a:pPr>
            <a:r>
              <a:rPr lang="en-US" altLang="zh-CN" sz="1800"/>
              <a:t>    &lt;name&gt;StockQuote Service&lt;/name&gt; </a:t>
            </a:r>
          </a:p>
          <a:p>
            <a:pPr>
              <a:lnSpc>
                <a:spcPct val="80000"/>
              </a:lnSpc>
              <a:buFont typeface="Wingdings" panose="05000000000000000000" pitchFamily="2" charset="2"/>
              <a:buNone/>
            </a:pPr>
            <a:r>
              <a:rPr lang="en-US" altLang="zh-CN" sz="1800"/>
              <a:t>    &lt;description xml:lang="en"&gt; </a:t>
            </a:r>
          </a:p>
          <a:p>
            <a:pPr>
              <a:lnSpc>
                <a:spcPct val="80000"/>
              </a:lnSpc>
              <a:buFont typeface="Wingdings" panose="05000000000000000000" pitchFamily="2" charset="2"/>
              <a:buNone/>
            </a:pPr>
            <a:r>
              <a:rPr lang="en-US" altLang="zh-CN" sz="1800"/>
              <a:t>           WSDL description of a standard stock quote service interface </a:t>
            </a:r>
          </a:p>
          <a:p>
            <a:pPr>
              <a:lnSpc>
                <a:spcPct val="80000"/>
              </a:lnSpc>
              <a:buFont typeface="Wingdings" panose="05000000000000000000" pitchFamily="2" charset="2"/>
              <a:buNone/>
            </a:pPr>
            <a:r>
              <a:rPr lang="en-US" altLang="zh-CN" sz="1800"/>
              <a:t>    &lt;/description&gt;</a:t>
            </a:r>
          </a:p>
          <a:p>
            <a:pPr>
              <a:lnSpc>
                <a:spcPct val="80000"/>
              </a:lnSpc>
              <a:buFont typeface="Wingdings" panose="05000000000000000000" pitchFamily="2" charset="2"/>
              <a:buNone/>
            </a:pPr>
            <a:r>
              <a:rPr lang="en-US" altLang="zh-CN" sz="1800">
                <a:solidFill>
                  <a:srgbClr val="0000FF"/>
                </a:solidFill>
              </a:rPr>
              <a:t>    &lt;overviewDoc&gt; </a:t>
            </a:r>
          </a:p>
          <a:p>
            <a:pPr>
              <a:lnSpc>
                <a:spcPct val="80000"/>
              </a:lnSpc>
              <a:buFont typeface="Wingdings" panose="05000000000000000000" pitchFamily="2" charset="2"/>
              <a:buNone/>
            </a:pPr>
            <a:r>
              <a:rPr lang="en-US" altLang="zh-CN" sz="1800">
                <a:solidFill>
                  <a:srgbClr val="0000FF"/>
                </a:solidFill>
              </a:rPr>
              <a:t>         &lt;description xml:lang="en"&gt; WSDL source document. &lt;/description&gt; </a:t>
            </a:r>
          </a:p>
          <a:p>
            <a:pPr>
              <a:lnSpc>
                <a:spcPct val="80000"/>
              </a:lnSpc>
              <a:buFont typeface="Wingdings" panose="05000000000000000000" pitchFamily="2" charset="2"/>
              <a:buNone/>
            </a:pPr>
            <a:r>
              <a:rPr lang="en-US" altLang="zh-CN" sz="1800">
                <a:solidFill>
                  <a:srgbClr val="0000FF"/>
                </a:solidFill>
              </a:rPr>
              <a:t>         &lt;overviewURL&gt; http://stockquote-definitions/stq.wsdl  &lt;/overviewURL&gt;</a:t>
            </a:r>
          </a:p>
          <a:p>
            <a:pPr>
              <a:lnSpc>
                <a:spcPct val="80000"/>
              </a:lnSpc>
              <a:buFont typeface="Wingdings" panose="05000000000000000000" pitchFamily="2" charset="2"/>
              <a:buNone/>
            </a:pPr>
            <a:r>
              <a:rPr lang="en-US" altLang="zh-CN" sz="1800">
                <a:solidFill>
                  <a:srgbClr val="0000FF"/>
                </a:solidFill>
              </a:rPr>
              <a:t>    &lt;/overviewDoc&gt; </a:t>
            </a:r>
          </a:p>
          <a:p>
            <a:pPr>
              <a:lnSpc>
                <a:spcPct val="80000"/>
              </a:lnSpc>
              <a:buFont typeface="Wingdings" panose="05000000000000000000" pitchFamily="2" charset="2"/>
              <a:buNone/>
            </a:pPr>
            <a:r>
              <a:rPr lang="en-US" altLang="zh-CN" sz="1800"/>
              <a:t>    &lt;categoryBag&gt; </a:t>
            </a:r>
          </a:p>
          <a:p>
            <a:pPr>
              <a:lnSpc>
                <a:spcPct val="80000"/>
              </a:lnSpc>
              <a:buFont typeface="Wingdings" panose="05000000000000000000" pitchFamily="2" charset="2"/>
              <a:buNone/>
            </a:pPr>
            <a:r>
              <a:rPr lang="en-US" altLang="zh-CN" sz="1800"/>
              <a:t>         &lt;keyedReference tModelKey="UUID:..." </a:t>
            </a:r>
          </a:p>
          <a:p>
            <a:pPr>
              <a:lnSpc>
                <a:spcPct val="80000"/>
              </a:lnSpc>
              <a:buFont typeface="Wingdings" panose="05000000000000000000" pitchFamily="2" charset="2"/>
              <a:buNone/>
            </a:pPr>
            <a:r>
              <a:rPr lang="en-US" altLang="zh-CN" sz="1800"/>
              <a:t>                            keyName="uddi-org:types" </a:t>
            </a:r>
          </a:p>
          <a:p>
            <a:pPr>
              <a:lnSpc>
                <a:spcPct val="80000"/>
              </a:lnSpc>
              <a:buFont typeface="Wingdings" panose="05000000000000000000" pitchFamily="2" charset="2"/>
              <a:buNone/>
            </a:pPr>
            <a:r>
              <a:rPr lang="en-US" altLang="zh-CN" sz="1800"/>
              <a:t>                            keyValue="wsdlSpec"/&gt; </a:t>
            </a:r>
          </a:p>
          <a:p>
            <a:pPr>
              <a:lnSpc>
                <a:spcPct val="80000"/>
              </a:lnSpc>
              <a:buFont typeface="Wingdings" panose="05000000000000000000" pitchFamily="2" charset="2"/>
              <a:buNone/>
            </a:pPr>
            <a:r>
              <a:rPr lang="en-US" altLang="zh-CN" sz="1800"/>
              <a:t>    &lt;/categoryBag&gt; </a:t>
            </a:r>
          </a:p>
          <a:p>
            <a:pPr>
              <a:lnSpc>
                <a:spcPct val="80000"/>
              </a:lnSpc>
              <a:buFont typeface="Wingdings" panose="05000000000000000000" pitchFamily="2" charset="2"/>
              <a:buNone/>
            </a:pPr>
            <a:r>
              <a:rPr lang="en-US" altLang="zh-CN" sz="1800"/>
              <a:t>&lt;/tModel&gt;</a:t>
            </a:r>
          </a:p>
        </p:txBody>
      </p:sp>
    </p:spTree>
    <p:extLst>
      <p:ext uri="{BB962C8B-B14F-4D97-AF65-F5344CB8AC3E}">
        <p14:creationId xmlns:p14="http://schemas.microsoft.com/office/powerpoint/2010/main" val="2293380404"/>
      </p:ext>
    </p:extLst>
  </p:cSld>
  <p:clrMapOvr>
    <a:masterClrMapping/>
  </p:clrMapOvr>
  <mc:AlternateContent xmlns:mc="http://schemas.openxmlformats.org/markup-compatibility/2006" xmlns:p14="http://schemas.microsoft.com/office/powerpoint/2010/main">
    <mc:Choice Requires="p14">
      <p:transition spd="slow" p14:dur="2000" advTm="1300"/>
    </mc:Choice>
    <mc:Fallback xmlns="">
      <p:transition spd="slow" advTm="1300"/>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AE38D5B6-6BB1-411F-B018-4045E64AC6C2}"/>
              </a:ext>
            </a:extLst>
          </p:cNvPr>
          <p:cNvSpPr>
            <a:spLocks noGrp="1" noChangeArrowheads="1"/>
          </p:cNvSpPr>
          <p:nvPr>
            <p:ph type="title"/>
          </p:nvPr>
        </p:nvSpPr>
        <p:spPr/>
        <p:txBody>
          <a:bodyPr/>
          <a:lstStyle/>
          <a:p>
            <a:r>
              <a:rPr lang="en-US" altLang="zh-CN"/>
              <a:t>Registry Data</a:t>
            </a:r>
          </a:p>
        </p:txBody>
      </p:sp>
      <p:pic>
        <p:nvPicPr>
          <p:cNvPr id="83971" name="Picture 3">
            <a:extLst>
              <a:ext uri="{FF2B5EF4-FFF2-40B4-BE49-F238E27FC236}">
                <a16:creationId xmlns:a16="http://schemas.microsoft.com/office/drawing/2014/main" id="{0509C17E-750A-4C45-B665-49E3D79B0DE6}"/>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l="3783" t="4063" r="3520"/>
          <a:stretch>
            <a:fillRect/>
          </a:stretch>
        </p:blipFill>
        <p:spPr>
          <a:xfrm>
            <a:off x="2208213" y="1412875"/>
            <a:ext cx="7416800" cy="4668838"/>
          </a:xfrm>
        </p:spPr>
      </p:pic>
    </p:spTree>
    <p:extLst>
      <p:ext uri="{BB962C8B-B14F-4D97-AF65-F5344CB8AC3E}">
        <p14:creationId xmlns:p14="http://schemas.microsoft.com/office/powerpoint/2010/main" val="188925186"/>
      </p:ext>
    </p:extLst>
  </p:cSld>
  <p:clrMapOvr>
    <a:masterClrMapping/>
  </p:clrMapOvr>
  <mc:AlternateContent xmlns:mc="http://schemas.openxmlformats.org/markup-compatibility/2006" xmlns:p14="http://schemas.microsoft.com/office/powerpoint/2010/main">
    <mc:Choice Requires="p14">
      <p:transition spd="slow" p14:dur="2000" advTm="1300"/>
    </mc:Choice>
    <mc:Fallback xmlns="">
      <p:transition spd="slow" advTm="1300"/>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EDCEADD0-EB8E-407F-B6C9-2CED4C783829}"/>
              </a:ext>
            </a:extLst>
          </p:cNvPr>
          <p:cNvSpPr>
            <a:spLocks noGrp="1" noChangeArrowheads="1"/>
          </p:cNvSpPr>
          <p:nvPr>
            <p:ph type="title"/>
          </p:nvPr>
        </p:nvSpPr>
        <p:spPr/>
        <p:txBody>
          <a:bodyPr/>
          <a:lstStyle/>
          <a:p>
            <a:r>
              <a:rPr lang="en-US" altLang="zh-CN" dirty="0"/>
              <a:t>Publishing Services</a:t>
            </a:r>
          </a:p>
        </p:txBody>
      </p:sp>
      <p:pic>
        <p:nvPicPr>
          <p:cNvPr id="84995" name="Picture 3">
            <a:extLst>
              <a:ext uri="{FF2B5EF4-FFF2-40B4-BE49-F238E27FC236}">
                <a16:creationId xmlns:a16="http://schemas.microsoft.com/office/drawing/2014/main" id="{6A8877AA-A536-4139-B6FE-9CF463BEEC7D}"/>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l="73" t="4074" b="1427"/>
          <a:stretch>
            <a:fillRect/>
          </a:stretch>
        </p:blipFill>
        <p:spPr>
          <a:xfrm>
            <a:off x="1641475" y="1412875"/>
            <a:ext cx="8847138" cy="4725988"/>
          </a:xfrm>
        </p:spPr>
      </p:pic>
    </p:spTree>
    <p:extLst>
      <p:ext uri="{BB962C8B-B14F-4D97-AF65-F5344CB8AC3E}">
        <p14:creationId xmlns:p14="http://schemas.microsoft.com/office/powerpoint/2010/main" val="2904444723"/>
      </p:ext>
    </p:extLst>
  </p:cSld>
  <p:clrMapOvr>
    <a:masterClrMapping/>
  </p:clrMapOvr>
  <mc:AlternateContent xmlns:mc="http://schemas.openxmlformats.org/markup-compatibility/2006" xmlns:p14="http://schemas.microsoft.com/office/powerpoint/2010/main">
    <mc:Choice Requires="p14">
      <p:transition spd="slow" p14:dur="2000" advTm="1300"/>
    </mc:Choice>
    <mc:Fallback xmlns="">
      <p:transition spd="slow" advTm="1300"/>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a:extLst>
              <a:ext uri="{FF2B5EF4-FFF2-40B4-BE49-F238E27FC236}">
                <a16:creationId xmlns:a16="http://schemas.microsoft.com/office/drawing/2014/main" id="{673E4B84-3C9A-4EA6-B89D-A90D9F05BA36}"/>
              </a:ext>
            </a:extLst>
          </p:cNvPr>
          <p:cNvSpPr>
            <a:spLocks noGrp="1" noChangeArrowheads="1"/>
          </p:cNvSpPr>
          <p:nvPr>
            <p:ph type="title"/>
          </p:nvPr>
        </p:nvSpPr>
        <p:spPr/>
        <p:txBody>
          <a:bodyPr/>
          <a:lstStyle/>
          <a:p>
            <a:r>
              <a:rPr lang="en-US" altLang="zh-CN" dirty="0"/>
              <a:t>Programmer's API: Service Discovery</a:t>
            </a:r>
          </a:p>
        </p:txBody>
      </p:sp>
      <p:pic>
        <p:nvPicPr>
          <p:cNvPr id="86019" name="Picture 3">
            <a:extLst>
              <a:ext uri="{FF2B5EF4-FFF2-40B4-BE49-F238E27FC236}">
                <a16:creationId xmlns:a16="http://schemas.microsoft.com/office/drawing/2014/main" id="{5507C19C-E9E5-421C-A0B8-B11DBD10CFC6}"/>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l="983" t="2509" r="1997" b="4649"/>
          <a:stretch>
            <a:fillRect/>
          </a:stretch>
        </p:blipFill>
        <p:spPr>
          <a:xfrm>
            <a:off x="1625601" y="1628776"/>
            <a:ext cx="8863013" cy="4392613"/>
          </a:xfrm>
        </p:spPr>
      </p:pic>
    </p:spTree>
    <p:extLst>
      <p:ext uri="{BB962C8B-B14F-4D97-AF65-F5344CB8AC3E}">
        <p14:creationId xmlns:p14="http://schemas.microsoft.com/office/powerpoint/2010/main" val="2477670577"/>
      </p:ext>
    </p:extLst>
  </p:cSld>
  <p:clrMapOvr>
    <a:masterClrMapping/>
  </p:clrMapOvr>
  <mc:AlternateContent xmlns:mc="http://schemas.openxmlformats.org/markup-compatibility/2006" xmlns:p14="http://schemas.microsoft.com/office/powerpoint/2010/main">
    <mc:Choice Requires="p14">
      <p:transition spd="slow" p14:dur="2000" advTm="1300"/>
    </mc:Choice>
    <mc:Fallback xmlns="">
      <p:transition spd="slow" advTm="1300"/>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a:extLst>
              <a:ext uri="{FF2B5EF4-FFF2-40B4-BE49-F238E27FC236}">
                <a16:creationId xmlns:a16="http://schemas.microsoft.com/office/drawing/2014/main" id="{886B627D-16FD-44E7-B4E4-63F0450E5387}"/>
              </a:ext>
            </a:extLst>
          </p:cNvPr>
          <p:cNvSpPr>
            <a:spLocks noGrp="1" noChangeArrowheads="1"/>
          </p:cNvSpPr>
          <p:nvPr>
            <p:ph type="title"/>
          </p:nvPr>
        </p:nvSpPr>
        <p:spPr/>
        <p:txBody>
          <a:bodyPr/>
          <a:lstStyle/>
          <a:p>
            <a:r>
              <a:rPr lang="en-US" altLang="zh-CN"/>
              <a:t>UDDI Runs “Over” SOAP</a:t>
            </a:r>
          </a:p>
        </p:txBody>
      </p:sp>
      <p:pic>
        <p:nvPicPr>
          <p:cNvPr id="87043" name="Picture 3">
            <a:extLst>
              <a:ext uri="{FF2B5EF4-FFF2-40B4-BE49-F238E27FC236}">
                <a16:creationId xmlns:a16="http://schemas.microsoft.com/office/drawing/2014/main" id="{F0EFCA03-F1BA-4290-9A5D-19047F1150ED}"/>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l="1929" t="12190" r="3226" b="4572"/>
          <a:stretch>
            <a:fillRect/>
          </a:stretch>
        </p:blipFill>
        <p:spPr>
          <a:xfrm>
            <a:off x="1881188" y="1684338"/>
            <a:ext cx="8064500" cy="3859212"/>
          </a:xfrm>
        </p:spPr>
      </p:pic>
      <p:sp>
        <p:nvSpPr>
          <p:cNvPr id="87044" name="文本框 1">
            <a:extLst>
              <a:ext uri="{FF2B5EF4-FFF2-40B4-BE49-F238E27FC236}">
                <a16:creationId xmlns:a16="http://schemas.microsoft.com/office/drawing/2014/main" id="{EECB7A2B-9256-4BE2-8426-2E57A5A982A4}"/>
              </a:ext>
            </a:extLst>
          </p:cNvPr>
          <p:cNvSpPr txBox="1">
            <a:spLocks noChangeArrowheads="1"/>
          </p:cNvSpPr>
          <p:nvPr/>
        </p:nvSpPr>
        <p:spPr bwMode="auto">
          <a:xfrm>
            <a:off x="4760913" y="2420939"/>
            <a:ext cx="23050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i="1">
                <a:solidFill>
                  <a:schemeClr val="tx1"/>
                </a:solidFill>
                <a:latin typeface="Comic Sans MS" panose="030F0702030302020204" pitchFamily="66" charset="0"/>
                <a:ea typeface="宋体" panose="02010600030101010101" pitchFamily="2" charset="-122"/>
              </a:defRPr>
            </a:lvl1pPr>
            <a:lvl2pPr marL="742950" indent="-285750">
              <a:defRPr i="1">
                <a:solidFill>
                  <a:schemeClr val="tx1"/>
                </a:solidFill>
                <a:latin typeface="Comic Sans MS" panose="030F0702030302020204" pitchFamily="66" charset="0"/>
                <a:ea typeface="宋体" panose="02010600030101010101" pitchFamily="2" charset="-122"/>
              </a:defRPr>
            </a:lvl2pPr>
            <a:lvl3pPr marL="1143000" indent="-228600">
              <a:defRPr i="1">
                <a:solidFill>
                  <a:schemeClr val="tx1"/>
                </a:solidFill>
                <a:latin typeface="Comic Sans MS" panose="030F0702030302020204" pitchFamily="66" charset="0"/>
                <a:ea typeface="宋体" panose="02010600030101010101" pitchFamily="2" charset="-122"/>
              </a:defRPr>
            </a:lvl3pPr>
            <a:lvl4pPr marL="1600200" indent="-228600">
              <a:defRPr i="1">
                <a:solidFill>
                  <a:schemeClr val="tx1"/>
                </a:solidFill>
                <a:latin typeface="Comic Sans MS" panose="030F0702030302020204" pitchFamily="66" charset="0"/>
                <a:ea typeface="宋体" panose="02010600030101010101" pitchFamily="2" charset="-122"/>
              </a:defRPr>
            </a:lvl4pPr>
            <a:lvl5pPr marL="2057400" indent="-228600">
              <a:defRPr i="1">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i="1">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i="1">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i="1">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i="1">
                <a:solidFill>
                  <a:schemeClr val="tx1"/>
                </a:solidFill>
                <a:latin typeface="Comic Sans MS" panose="030F0702030302020204" pitchFamily="66" charset="0"/>
                <a:ea typeface="宋体" panose="02010600030101010101" pitchFamily="2" charset="-122"/>
              </a:defRPr>
            </a:lvl9pPr>
          </a:lstStyle>
          <a:p>
            <a:r>
              <a:rPr lang="en-US" altLang="zh-CN" b="1"/>
              <a:t>SSL for save_xxx</a:t>
            </a:r>
            <a:endParaRPr lang="zh-CN" altLang="en-US" b="1"/>
          </a:p>
        </p:txBody>
      </p:sp>
      <p:sp>
        <p:nvSpPr>
          <p:cNvPr id="87045" name="文本框 2">
            <a:extLst>
              <a:ext uri="{FF2B5EF4-FFF2-40B4-BE49-F238E27FC236}">
                <a16:creationId xmlns:a16="http://schemas.microsoft.com/office/drawing/2014/main" id="{8400CD00-BF2E-4654-8267-3DAC3AE8A135}"/>
              </a:ext>
            </a:extLst>
          </p:cNvPr>
          <p:cNvSpPr txBox="1">
            <a:spLocks noChangeArrowheads="1"/>
          </p:cNvSpPr>
          <p:nvPr/>
        </p:nvSpPr>
        <p:spPr bwMode="auto">
          <a:xfrm>
            <a:off x="5591175" y="3357563"/>
            <a:ext cx="10096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i="1">
                <a:solidFill>
                  <a:schemeClr val="tx1"/>
                </a:solidFill>
                <a:latin typeface="Comic Sans MS" panose="030F0702030302020204" pitchFamily="66" charset="0"/>
                <a:ea typeface="宋体" panose="02010600030101010101" pitchFamily="2" charset="-122"/>
              </a:defRPr>
            </a:lvl1pPr>
            <a:lvl2pPr marL="742950" indent="-285750">
              <a:defRPr i="1">
                <a:solidFill>
                  <a:schemeClr val="tx1"/>
                </a:solidFill>
                <a:latin typeface="Comic Sans MS" panose="030F0702030302020204" pitchFamily="66" charset="0"/>
                <a:ea typeface="宋体" panose="02010600030101010101" pitchFamily="2" charset="-122"/>
              </a:defRPr>
            </a:lvl2pPr>
            <a:lvl3pPr marL="1143000" indent="-228600">
              <a:defRPr i="1">
                <a:solidFill>
                  <a:schemeClr val="tx1"/>
                </a:solidFill>
                <a:latin typeface="Comic Sans MS" panose="030F0702030302020204" pitchFamily="66" charset="0"/>
                <a:ea typeface="宋体" panose="02010600030101010101" pitchFamily="2" charset="-122"/>
              </a:defRPr>
            </a:lvl3pPr>
            <a:lvl4pPr marL="1600200" indent="-228600">
              <a:defRPr i="1">
                <a:solidFill>
                  <a:schemeClr val="tx1"/>
                </a:solidFill>
                <a:latin typeface="Comic Sans MS" panose="030F0702030302020204" pitchFamily="66" charset="0"/>
                <a:ea typeface="宋体" panose="02010600030101010101" pitchFamily="2" charset="-122"/>
              </a:defRPr>
            </a:lvl4pPr>
            <a:lvl5pPr marL="2057400" indent="-228600">
              <a:defRPr i="1">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i="1">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i="1">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i="1">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i="1">
                <a:solidFill>
                  <a:schemeClr val="tx1"/>
                </a:solidFill>
                <a:latin typeface="Comic Sans MS" panose="030F0702030302020204" pitchFamily="66" charset="0"/>
                <a:ea typeface="宋体" panose="02010600030101010101" pitchFamily="2" charset="-122"/>
              </a:defRPr>
            </a:lvl9pPr>
          </a:lstStyle>
          <a:p>
            <a:r>
              <a:rPr lang="en-US" altLang="zh-CN" b="1"/>
              <a:t>APIs</a:t>
            </a:r>
            <a:endParaRPr lang="zh-CN" altLang="en-US" b="1"/>
          </a:p>
        </p:txBody>
      </p:sp>
      <p:sp>
        <p:nvSpPr>
          <p:cNvPr id="87046" name="文本框 3">
            <a:extLst>
              <a:ext uri="{FF2B5EF4-FFF2-40B4-BE49-F238E27FC236}">
                <a16:creationId xmlns:a16="http://schemas.microsoft.com/office/drawing/2014/main" id="{144883D7-20AF-452F-9986-CA134BAC899C}"/>
              </a:ext>
            </a:extLst>
          </p:cNvPr>
          <p:cNvSpPr txBox="1">
            <a:spLocks noChangeArrowheads="1"/>
          </p:cNvSpPr>
          <p:nvPr/>
        </p:nvSpPr>
        <p:spPr bwMode="auto">
          <a:xfrm>
            <a:off x="7824788" y="4724400"/>
            <a:ext cx="17272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i="1">
                <a:solidFill>
                  <a:schemeClr val="tx1"/>
                </a:solidFill>
                <a:latin typeface="Comic Sans MS" panose="030F0702030302020204" pitchFamily="66" charset="0"/>
                <a:ea typeface="宋体" panose="02010600030101010101" pitchFamily="2" charset="-122"/>
              </a:defRPr>
            </a:lvl1pPr>
            <a:lvl2pPr marL="742950" indent="-285750">
              <a:defRPr i="1">
                <a:solidFill>
                  <a:schemeClr val="tx1"/>
                </a:solidFill>
                <a:latin typeface="Comic Sans MS" panose="030F0702030302020204" pitchFamily="66" charset="0"/>
                <a:ea typeface="宋体" panose="02010600030101010101" pitchFamily="2" charset="-122"/>
              </a:defRPr>
            </a:lvl2pPr>
            <a:lvl3pPr marL="1143000" indent="-228600">
              <a:defRPr i="1">
                <a:solidFill>
                  <a:schemeClr val="tx1"/>
                </a:solidFill>
                <a:latin typeface="Comic Sans MS" panose="030F0702030302020204" pitchFamily="66" charset="0"/>
                <a:ea typeface="宋体" panose="02010600030101010101" pitchFamily="2" charset="-122"/>
              </a:defRPr>
            </a:lvl3pPr>
            <a:lvl4pPr marL="1600200" indent="-228600">
              <a:defRPr i="1">
                <a:solidFill>
                  <a:schemeClr val="tx1"/>
                </a:solidFill>
                <a:latin typeface="Comic Sans MS" panose="030F0702030302020204" pitchFamily="66" charset="0"/>
                <a:ea typeface="宋体" panose="02010600030101010101" pitchFamily="2" charset="-122"/>
              </a:defRPr>
            </a:lvl4pPr>
            <a:lvl5pPr marL="2057400" indent="-228600">
              <a:defRPr i="1">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i="1">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i="1">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i="1">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i="1">
                <a:solidFill>
                  <a:schemeClr val="tx1"/>
                </a:solidFill>
                <a:latin typeface="Comic Sans MS" panose="030F0702030302020204" pitchFamily="66" charset="0"/>
                <a:ea typeface="宋体" panose="02010600030101010101" pitchFamily="2" charset="-122"/>
              </a:defRPr>
            </a:lvl9pPr>
          </a:lstStyle>
          <a:p>
            <a:r>
              <a:rPr lang="en-US" altLang="zh-CN" b="1"/>
              <a:t>Registry data</a:t>
            </a:r>
            <a:endParaRPr lang="zh-CN" altLang="en-US" b="1"/>
          </a:p>
        </p:txBody>
      </p:sp>
    </p:spTree>
    <p:extLst>
      <p:ext uri="{BB962C8B-B14F-4D97-AF65-F5344CB8AC3E}">
        <p14:creationId xmlns:p14="http://schemas.microsoft.com/office/powerpoint/2010/main" val="4032624218"/>
      </p:ext>
    </p:extLst>
  </p:cSld>
  <p:clrMapOvr>
    <a:masterClrMapping/>
  </p:clrMapOvr>
  <p:transition advTm="1300"/>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a:extLst>
              <a:ext uri="{FF2B5EF4-FFF2-40B4-BE49-F238E27FC236}">
                <a16:creationId xmlns:a16="http://schemas.microsoft.com/office/drawing/2014/main" id="{927A46D1-625D-490F-88F5-B1CE1348F42A}"/>
              </a:ext>
            </a:extLst>
          </p:cNvPr>
          <p:cNvSpPr>
            <a:spLocks noGrp="1" noChangeArrowheads="1"/>
          </p:cNvSpPr>
          <p:nvPr>
            <p:ph type="title"/>
          </p:nvPr>
        </p:nvSpPr>
        <p:spPr/>
        <p:txBody>
          <a:bodyPr/>
          <a:lstStyle/>
          <a:p>
            <a:r>
              <a:rPr lang="en-US" altLang="zh-CN" sz="2800"/>
              <a:t>SOAP Message Example for </a:t>
            </a:r>
            <a:r>
              <a:rPr lang="en-US" altLang="zh-CN" sz="2800" i="1"/>
              <a:t>get_serviceDetail </a:t>
            </a:r>
            <a:r>
              <a:rPr lang="en-US" altLang="zh-CN" sz="2800"/>
              <a:t>request</a:t>
            </a:r>
          </a:p>
        </p:txBody>
      </p:sp>
      <p:sp>
        <p:nvSpPr>
          <p:cNvPr id="88067" name="Rectangle 3">
            <a:extLst>
              <a:ext uri="{FF2B5EF4-FFF2-40B4-BE49-F238E27FC236}">
                <a16:creationId xmlns:a16="http://schemas.microsoft.com/office/drawing/2014/main" id="{474EEC8A-042A-470C-8335-A597A41F6A45}"/>
              </a:ext>
            </a:extLst>
          </p:cNvPr>
          <p:cNvSpPr>
            <a:spLocks noGrp="1" noChangeArrowheads="1"/>
          </p:cNvSpPr>
          <p:nvPr>
            <p:ph type="body" idx="1"/>
          </p:nvPr>
        </p:nvSpPr>
        <p:spPr>
          <a:xfrm>
            <a:off x="1981200" y="1600200"/>
            <a:ext cx="8229600" cy="4205288"/>
          </a:xfrm>
        </p:spPr>
        <p:txBody>
          <a:bodyPr/>
          <a:lstStyle/>
          <a:p>
            <a:pPr>
              <a:buFont typeface="Wingdings" panose="05000000000000000000" pitchFamily="2" charset="2"/>
              <a:buNone/>
            </a:pPr>
            <a:r>
              <a:rPr lang="en-US" altLang="zh-CN" sz="2000"/>
              <a:t>&lt;Envelope&gt;</a:t>
            </a:r>
          </a:p>
          <a:p>
            <a:pPr>
              <a:buFont typeface="Wingdings" panose="05000000000000000000" pitchFamily="2" charset="2"/>
              <a:buNone/>
            </a:pPr>
            <a:r>
              <a:rPr lang="en-US" altLang="zh-CN" sz="2000"/>
              <a:t>   &lt;Body&gt;</a:t>
            </a:r>
          </a:p>
          <a:p>
            <a:pPr>
              <a:buFont typeface="Wingdings" panose="05000000000000000000" pitchFamily="2" charset="2"/>
              <a:buNone/>
            </a:pPr>
            <a:r>
              <a:rPr lang="en-US" altLang="zh-CN" sz="2000"/>
              <a:t>      </a:t>
            </a:r>
            <a:r>
              <a:rPr lang="en-US" altLang="zh-CN" sz="2000">
                <a:solidFill>
                  <a:srgbClr val="0000FF"/>
                </a:solidFill>
              </a:rPr>
              <a:t>&lt;get_serviceDetail generic="1.0"&gt;</a:t>
            </a:r>
          </a:p>
          <a:p>
            <a:pPr>
              <a:buFont typeface="Wingdings" panose="05000000000000000000" pitchFamily="2" charset="2"/>
              <a:buNone/>
            </a:pPr>
            <a:r>
              <a:rPr lang="en-US" altLang="zh-CN" sz="2000">
                <a:solidFill>
                  <a:srgbClr val="0000FF"/>
                </a:solidFill>
              </a:rPr>
              <a:t>           &lt;serviceKey&gt;6FD77EF6-E7D6-6FF6-1E41-EBC80107D7B5</a:t>
            </a:r>
          </a:p>
          <a:p>
            <a:pPr>
              <a:buFont typeface="Wingdings" panose="05000000000000000000" pitchFamily="2" charset="2"/>
              <a:buNone/>
            </a:pPr>
            <a:r>
              <a:rPr lang="en-US" altLang="zh-CN" sz="2000">
                <a:solidFill>
                  <a:srgbClr val="0000FF"/>
                </a:solidFill>
              </a:rPr>
              <a:t>           &lt;/serviceKey&gt;</a:t>
            </a:r>
          </a:p>
          <a:p>
            <a:pPr>
              <a:buFont typeface="Wingdings" panose="05000000000000000000" pitchFamily="2" charset="2"/>
              <a:buNone/>
            </a:pPr>
            <a:r>
              <a:rPr lang="en-US" altLang="zh-CN" sz="2000">
                <a:solidFill>
                  <a:srgbClr val="0000FF"/>
                </a:solidFill>
              </a:rPr>
              <a:t>      &lt;/get_serviceDetail&gt;</a:t>
            </a:r>
          </a:p>
          <a:p>
            <a:pPr>
              <a:buFont typeface="Wingdings" panose="05000000000000000000" pitchFamily="2" charset="2"/>
              <a:buNone/>
            </a:pPr>
            <a:r>
              <a:rPr lang="en-US" altLang="zh-CN" sz="2000"/>
              <a:t>   &lt;/Body&gt;</a:t>
            </a:r>
          </a:p>
          <a:p>
            <a:pPr>
              <a:buFont typeface="Wingdings" panose="05000000000000000000" pitchFamily="2" charset="2"/>
              <a:buNone/>
            </a:pPr>
            <a:r>
              <a:rPr lang="en-US" altLang="zh-CN" sz="2000"/>
              <a:t>&lt;/Envelope&gt;</a:t>
            </a:r>
          </a:p>
        </p:txBody>
      </p:sp>
    </p:spTree>
    <p:extLst>
      <p:ext uri="{BB962C8B-B14F-4D97-AF65-F5344CB8AC3E}">
        <p14:creationId xmlns:p14="http://schemas.microsoft.com/office/powerpoint/2010/main" val="2573563595"/>
      </p:ext>
    </p:extLst>
  </p:cSld>
  <p:clrMapOvr>
    <a:masterClrMapping/>
  </p:clrMapOvr>
  <p:transition advTm="1300"/>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a:extLst>
              <a:ext uri="{FF2B5EF4-FFF2-40B4-BE49-F238E27FC236}">
                <a16:creationId xmlns:a16="http://schemas.microsoft.com/office/drawing/2014/main" id="{852F2875-9D02-4BB4-8480-C615120F4B9B}"/>
              </a:ext>
            </a:extLst>
          </p:cNvPr>
          <p:cNvSpPr>
            <a:spLocks noGrp="1" noChangeArrowheads="1"/>
          </p:cNvSpPr>
          <p:nvPr>
            <p:ph type="title"/>
          </p:nvPr>
        </p:nvSpPr>
        <p:spPr>
          <a:xfrm>
            <a:off x="1703388" y="333376"/>
            <a:ext cx="8839200" cy="498475"/>
          </a:xfrm>
        </p:spPr>
        <p:txBody>
          <a:bodyPr/>
          <a:lstStyle/>
          <a:p>
            <a:r>
              <a:rPr lang="zh-CN" altLang="en-US" sz="2800"/>
              <a:t>SOAP Message Example for get_serviceDetail response</a:t>
            </a:r>
          </a:p>
        </p:txBody>
      </p:sp>
      <p:sp>
        <p:nvSpPr>
          <p:cNvPr id="89091" name="Rectangle 3">
            <a:extLst>
              <a:ext uri="{FF2B5EF4-FFF2-40B4-BE49-F238E27FC236}">
                <a16:creationId xmlns:a16="http://schemas.microsoft.com/office/drawing/2014/main" id="{44D996C3-A20C-4B90-AA3D-62F27095067E}"/>
              </a:ext>
            </a:extLst>
          </p:cNvPr>
          <p:cNvSpPr>
            <a:spLocks noGrp="1" noChangeArrowheads="1"/>
          </p:cNvSpPr>
          <p:nvPr>
            <p:ph type="body" idx="1"/>
          </p:nvPr>
        </p:nvSpPr>
        <p:spPr>
          <a:xfrm>
            <a:off x="1752600" y="1295400"/>
            <a:ext cx="8915400" cy="4800600"/>
          </a:xfrm>
        </p:spPr>
        <p:txBody>
          <a:bodyPr/>
          <a:lstStyle/>
          <a:p>
            <a:pPr>
              <a:lnSpc>
                <a:spcPct val="80000"/>
              </a:lnSpc>
              <a:buFont typeface="Wingdings" panose="05000000000000000000" pitchFamily="2" charset="2"/>
              <a:buNone/>
            </a:pPr>
            <a:r>
              <a:rPr lang="zh-CN" altLang="en-US" sz="1800"/>
              <a:t>&lt;Envelope&gt;</a:t>
            </a:r>
          </a:p>
          <a:p>
            <a:pPr>
              <a:lnSpc>
                <a:spcPct val="80000"/>
              </a:lnSpc>
              <a:buFont typeface="Wingdings" panose="05000000000000000000" pitchFamily="2" charset="2"/>
              <a:buNone/>
            </a:pPr>
            <a:r>
              <a:rPr lang="zh-CN" altLang="en-US" sz="1800"/>
              <a:t>   &lt;Body&gt;</a:t>
            </a:r>
          </a:p>
          <a:p>
            <a:pPr>
              <a:lnSpc>
                <a:spcPct val="80000"/>
              </a:lnSpc>
              <a:buFont typeface="Wingdings" panose="05000000000000000000" pitchFamily="2" charset="2"/>
              <a:buNone/>
            </a:pPr>
            <a:r>
              <a:rPr lang="zh-CN" altLang="en-US" sz="1800"/>
              <a:t>       &lt;serviceDetail generic="1.0" operator="XMethods"&gt;</a:t>
            </a:r>
          </a:p>
          <a:p>
            <a:pPr>
              <a:lnSpc>
                <a:spcPct val="80000"/>
              </a:lnSpc>
              <a:buFont typeface="Wingdings" panose="05000000000000000000" pitchFamily="2" charset="2"/>
              <a:buNone/>
            </a:pPr>
            <a:r>
              <a:rPr lang="zh-CN" altLang="en-US" sz="1800">
                <a:solidFill>
                  <a:srgbClr val="0000FF"/>
                </a:solidFill>
              </a:rPr>
              <a:t>           &lt;</a:t>
            </a:r>
            <a:r>
              <a:rPr lang="zh-CN" altLang="en-US" sz="1800">
                <a:solidFill>
                  <a:srgbClr val="FF0000"/>
                </a:solidFill>
              </a:rPr>
              <a:t>businessService serviceKey</a:t>
            </a:r>
            <a:r>
              <a:rPr lang="zh-CN" altLang="en-US" sz="1800">
                <a:solidFill>
                  <a:srgbClr val="0000FF"/>
                </a:solidFill>
              </a:rPr>
              <a:t>="6FD77EF6-E7D6-6FF6-1E41-EBC80107D7B5" </a:t>
            </a:r>
          </a:p>
          <a:p>
            <a:pPr>
              <a:lnSpc>
                <a:spcPct val="80000"/>
              </a:lnSpc>
              <a:buFont typeface="Wingdings" panose="05000000000000000000" pitchFamily="2" charset="2"/>
              <a:buNone/>
            </a:pPr>
            <a:r>
              <a:rPr lang="zh-CN" altLang="en-US" sz="1800">
                <a:solidFill>
                  <a:srgbClr val="0000FF"/>
                </a:solidFill>
              </a:rPr>
              <a:t>                                           businessKey="D1387DB1-CA06-24F8-46C4-86B5D895CA26"&gt;</a:t>
            </a:r>
          </a:p>
          <a:p>
            <a:pPr>
              <a:lnSpc>
                <a:spcPct val="80000"/>
              </a:lnSpc>
              <a:buFont typeface="Wingdings" panose="05000000000000000000" pitchFamily="2" charset="2"/>
              <a:buNone/>
            </a:pPr>
            <a:r>
              <a:rPr lang="zh-CN" altLang="en-US" sz="1800">
                <a:solidFill>
                  <a:srgbClr val="0000FF"/>
                </a:solidFill>
              </a:rPr>
              <a:t>               &lt;name&gt;Currency Exchange Rate&lt;/name&gt;</a:t>
            </a:r>
          </a:p>
          <a:p>
            <a:pPr>
              <a:lnSpc>
                <a:spcPct val="80000"/>
              </a:lnSpc>
              <a:buFont typeface="Wingdings" panose="05000000000000000000" pitchFamily="2" charset="2"/>
              <a:buNone/>
            </a:pPr>
            <a:r>
              <a:rPr lang="zh-CN" altLang="en-US" sz="1800">
                <a:solidFill>
                  <a:srgbClr val="0000FF"/>
                </a:solidFill>
              </a:rPr>
              <a:t>               &lt;description&gt;Endpoint for service&lt;/description&gt;</a:t>
            </a:r>
          </a:p>
          <a:p>
            <a:pPr>
              <a:lnSpc>
                <a:spcPct val="80000"/>
              </a:lnSpc>
              <a:buFont typeface="Wingdings" panose="05000000000000000000" pitchFamily="2" charset="2"/>
              <a:buNone/>
            </a:pPr>
            <a:r>
              <a:rPr lang="zh-CN" altLang="en-US" sz="1800">
                <a:solidFill>
                  <a:srgbClr val="0000FF"/>
                </a:solidFill>
              </a:rPr>
              <a:t>               &lt;description&gt;IMPLEMENTATION: glue&lt;/description&gt;</a:t>
            </a:r>
          </a:p>
          <a:p>
            <a:pPr>
              <a:lnSpc>
                <a:spcPct val="80000"/>
              </a:lnSpc>
              <a:buFont typeface="Wingdings" panose="05000000000000000000" pitchFamily="2" charset="2"/>
              <a:buNone/>
            </a:pPr>
            <a:r>
              <a:rPr lang="zh-CN" altLang="en-US" sz="1800">
                <a:solidFill>
                  <a:srgbClr val="0000FF"/>
                </a:solidFill>
              </a:rPr>
              <a:t>               &lt;description&gt;CONTACT EMAIL: support@xmethods.net&lt;/description&gt;</a:t>
            </a:r>
          </a:p>
          <a:p>
            <a:pPr>
              <a:lnSpc>
                <a:spcPct val="80000"/>
              </a:lnSpc>
              <a:buFont typeface="Wingdings" panose="05000000000000000000" pitchFamily="2" charset="2"/>
              <a:buNone/>
            </a:pPr>
            <a:r>
              <a:rPr lang="zh-CN" altLang="en-US" sz="1800">
                <a:solidFill>
                  <a:srgbClr val="0000FF"/>
                </a:solidFill>
              </a:rPr>
              <a:t>               </a:t>
            </a:r>
            <a:r>
              <a:rPr lang="zh-CN" altLang="en-US" sz="1800">
                <a:solidFill>
                  <a:srgbClr val="FF0000"/>
                </a:solidFill>
              </a:rPr>
              <a:t>&lt;bindingTemplates&gt;</a:t>
            </a:r>
          </a:p>
          <a:p>
            <a:pPr>
              <a:lnSpc>
                <a:spcPct val="80000"/>
              </a:lnSpc>
              <a:buFont typeface="Wingdings" panose="05000000000000000000" pitchFamily="2" charset="2"/>
              <a:buNone/>
            </a:pPr>
            <a:r>
              <a:rPr lang="zh-CN" altLang="en-US" sz="1800">
                <a:solidFill>
                  <a:srgbClr val="0000FF"/>
                </a:solidFill>
              </a:rPr>
              <a:t>                  &lt;bindingTemplate bindingKey="0036DEBC-2F1B-EB84-09E2-3A4332C3E8B4"</a:t>
            </a:r>
          </a:p>
          <a:p>
            <a:pPr>
              <a:lnSpc>
                <a:spcPct val="80000"/>
              </a:lnSpc>
              <a:buFont typeface="Wingdings" panose="05000000000000000000" pitchFamily="2" charset="2"/>
              <a:buNone/>
            </a:pPr>
            <a:r>
              <a:rPr lang="zh-CN" altLang="en-US" sz="1800">
                <a:solidFill>
                  <a:srgbClr val="0000FF"/>
                </a:solidFill>
              </a:rPr>
              <a:t>                                                 serviceKey="6FD77EF6-E7D6-6FF6-1E41-EBC80107D7B5"&gt;</a:t>
            </a:r>
          </a:p>
          <a:p>
            <a:pPr>
              <a:lnSpc>
                <a:spcPct val="80000"/>
              </a:lnSpc>
              <a:buFont typeface="Wingdings" panose="05000000000000000000" pitchFamily="2" charset="2"/>
              <a:buNone/>
            </a:pPr>
            <a:r>
              <a:rPr lang="zh-CN" altLang="en-US" sz="1800">
                <a:solidFill>
                  <a:srgbClr val="0000FF"/>
                </a:solidFill>
              </a:rPr>
              <a:t>                        &lt;description&gt;SOAP binding&lt;/description&gt;</a:t>
            </a:r>
          </a:p>
        </p:txBody>
      </p:sp>
    </p:spTree>
    <p:extLst>
      <p:ext uri="{BB962C8B-B14F-4D97-AF65-F5344CB8AC3E}">
        <p14:creationId xmlns:p14="http://schemas.microsoft.com/office/powerpoint/2010/main" val="151522683"/>
      </p:ext>
    </p:extLst>
  </p:cSld>
  <p:clrMapOvr>
    <a:masterClrMapping/>
  </p:clrMapOvr>
  <p:transition advTm="1300"/>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5" name="内容占位符 2">
            <a:extLst>
              <a:ext uri="{FF2B5EF4-FFF2-40B4-BE49-F238E27FC236}">
                <a16:creationId xmlns:a16="http://schemas.microsoft.com/office/drawing/2014/main" id="{46863D4B-BC73-44B5-8741-33E27A4C20BA}"/>
              </a:ext>
            </a:extLst>
          </p:cNvPr>
          <p:cNvSpPr>
            <a:spLocks noGrp="1"/>
          </p:cNvSpPr>
          <p:nvPr>
            <p:ph idx="1"/>
          </p:nvPr>
        </p:nvSpPr>
        <p:spPr>
          <a:xfrm>
            <a:off x="2057400" y="1371600"/>
            <a:ext cx="8153400" cy="4800600"/>
          </a:xfrm>
        </p:spPr>
        <p:txBody>
          <a:bodyPr/>
          <a:lstStyle/>
          <a:p>
            <a:pPr>
              <a:lnSpc>
                <a:spcPct val="80000"/>
              </a:lnSpc>
              <a:buFont typeface="Wingdings" panose="05000000000000000000" pitchFamily="2" charset="2"/>
              <a:buNone/>
            </a:pPr>
            <a:r>
              <a:rPr lang="zh-CN" altLang="en-US" sz="2000">
                <a:solidFill>
                  <a:srgbClr val="0000FF"/>
                </a:solidFill>
              </a:rPr>
              <a:t>     &lt;accessPoint               URLType="http"&gt;http://services.xmethods.net:80/soap&lt;/accessPoin</a:t>
            </a:r>
            <a:r>
              <a:rPr lang="en-US" altLang="zh-CN" sz="2000">
                <a:solidFill>
                  <a:srgbClr val="0000FF"/>
                </a:solidFill>
              </a:rPr>
              <a:t>t&gt;</a:t>
            </a:r>
            <a:endParaRPr lang="zh-CN" altLang="en-US" sz="2000">
              <a:solidFill>
                <a:srgbClr val="0000FF"/>
              </a:solidFill>
            </a:endParaRPr>
          </a:p>
          <a:p>
            <a:pPr>
              <a:lnSpc>
                <a:spcPct val="80000"/>
              </a:lnSpc>
              <a:buFont typeface="Wingdings" panose="05000000000000000000" pitchFamily="2" charset="2"/>
              <a:buNone/>
            </a:pPr>
            <a:r>
              <a:rPr lang="zh-CN" altLang="en-US" sz="2000">
                <a:solidFill>
                  <a:srgbClr val="0000FF"/>
                </a:solidFill>
              </a:rPr>
              <a:t>                        &lt;tModelInstanceDetails&gt;</a:t>
            </a:r>
          </a:p>
          <a:p>
            <a:pPr>
              <a:lnSpc>
                <a:spcPct val="80000"/>
              </a:lnSpc>
              <a:buFont typeface="Wingdings" panose="05000000000000000000" pitchFamily="2" charset="2"/>
              <a:buNone/>
            </a:pPr>
            <a:r>
              <a:rPr lang="zh-CN" altLang="en-US" sz="2000">
                <a:solidFill>
                  <a:srgbClr val="0000FF"/>
                </a:solidFill>
              </a:rPr>
              <a:t>                             &lt;</a:t>
            </a:r>
            <a:r>
              <a:rPr lang="zh-CN" altLang="en-US" sz="2000">
                <a:solidFill>
                  <a:srgbClr val="FF0000"/>
                </a:solidFill>
              </a:rPr>
              <a:t>tModelInstanceInfo</a:t>
            </a:r>
            <a:r>
              <a:rPr lang="zh-CN" altLang="en-US" sz="2000">
                <a:solidFill>
                  <a:srgbClr val="0000FF"/>
                </a:solidFill>
              </a:rPr>
              <a:t> tModelKey="uuid:D784C184-99B2-DA25-ED45-3665D11A12E5"/&gt;</a:t>
            </a:r>
          </a:p>
          <a:p>
            <a:pPr>
              <a:lnSpc>
                <a:spcPct val="80000"/>
              </a:lnSpc>
              <a:buFont typeface="Wingdings" panose="05000000000000000000" pitchFamily="2" charset="2"/>
              <a:buNone/>
            </a:pPr>
            <a:r>
              <a:rPr lang="zh-CN" altLang="en-US" sz="2000">
                <a:solidFill>
                  <a:srgbClr val="0000FF"/>
                </a:solidFill>
              </a:rPr>
              <a:t>                        &lt;/tModelInstanceDetails&gt;</a:t>
            </a:r>
          </a:p>
          <a:p>
            <a:pPr>
              <a:lnSpc>
                <a:spcPct val="80000"/>
              </a:lnSpc>
              <a:buFont typeface="Wingdings" panose="05000000000000000000" pitchFamily="2" charset="2"/>
              <a:buNone/>
            </a:pPr>
            <a:r>
              <a:rPr lang="zh-CN" altLang="en-US" sz="2000">
                <a:solidFill>
                  <a:srgbClr val="0000FF"/>
                </a:solidFill>
              </a:rPr>
              <a:t>                 &lt;/bindingTemplate&gt;</a:t>
            </a:r>
          </a:p>
          <a:p>
            <a:pPr>
              <a:lnSpc>
                <a:spcPct val="80000"/>
              </a:lnSpc>
              <a:buFont typeface="Wingdings" panose="05000000000000000000" pitchFamily="2" charset="2"/>
              <a:buNone/>
            </a:pPr>
            <a:r>
              <a:rPr lang="zh-CN" altLang="en-US" sz="2000">
                <a:solidFill>
                  <a:srgbClr val="0000FF"/>
                </a:solidFill>
              </a:rPr>
              <a:t>               &lt;/bindingTemplates&gt;</a:t>
            </a:r>
          </a:p>
          <a:p>
            <a:pPr>
              <a:lnSpc>
                <a:spcPct val="80000"/>
              </a:lnSpc>
              <a:buFont typeface="Wingdings" panose="05000000000000000000" pitchFamily="2" charset="2"/>
              <a:buNone/>
            </a:pPr>
            <a:r>
              <a:rPr lang="zh-CN" altLang="en-US" sz="2000">
                <a:solidFill>
                  <a:srgbClr val="0000FF"/>
                </a:solidFill>
              </a:rPr>
              <a:t>        &lt;/businessService&gt;</a:t>
            </a:r>
          </a:p>
          <a:p>
            <a:pPr>
              <a:lnSpc>
                <a:spcPct val="80000"/>
              </a:lnSpc>
              <a:buFont typeface="Wingdings" panose="05000000000000000000" pitchFamily="2" charset="2"/>
              <a:buNone/>
            </a:pPr>
            <a:r>
              <a:rPr lang="zh-CN" altLang="en-US" sz="2000"/>
              <a:t>      &lt;/serviceDetail&gt;</a:t>
            </a:r>
          </a:p>
          <a:p>
            <a:pPr>
              <a:lnSpc>
                <a:spcPct val="80000"/>
              </a:lnSpc>
              <a:buFont typeface="Wingdings" panose="05000000000000000000" pitchFamily="2" charset="2"/>
              <a:buNone/>
            </a:pPr>
            <a:r>
              <a:rPr lang="zh-CN" altLang="en-US" sz="2000"/>
              <a:t>   &lt;/Body&gt;</a:t>
            </a:r>
          </a:p>
          <a:p>
            <a:pPr>
              <a:lnSpc>
                <a:spcPct val="80000"/>
              </a:lnSpc>
              <a:buFont typeface="Wingdings" panose="05000000000000000000" pitchFamily="2" charset="2"/>
              <a:buNone/>
            </a:pPr>
            <a:r>
              <a:rPr lang="zh-CN" altLang="en-US" sz="2000"/>
              <a:t>&lt;/Envelope&gt;</a:t>
            </a:r>
          </a:p>
        </p:txBody>
      </p:sp>
    </p:spTree>
    <p:extLst>
      <p:ext uri="{BB962C8B-B14F-4D97-AF65-F5344CB8AC3E}">
        <p14:creationId xmlns:p14="http://schemas.microsoft.com/office/powerpoint/2010/main" val="3451401881"/>
      </p:ext>
    </p:extLst>
  </p:cSld>
  <p:clrMapOvr>
    <a:masterClrMapping/>
  </p:clrMapOvr>
  <p:transition advTm="1300"/>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lowchart: Connector 1">
            <a:extLst>
              <a:ext uri="{FF2B5EF4-FFF2-40B4-BE49-F238E27FC236}">
                <a16:creationId xmlns:a16="http://schemas.microsoft.com/office/drawing/2014/main" id="{92C64DE1-F189-4674-81D9-B338C710BAAB}"/>
              </a:ext>
            </a:extLst>
          </p:cNvPr>
          <p:cNvSpPr/>
          <p:nvPr/>
        </p:nvSpPr>
        <p:spPr>
          <a:xfrm>
            <a:off x="6366385" y="2349912"/>
            <a:ext cx="1327355" cy="1347018"/>
          </a:xfrm>
          <a:prstGeom prst="flowChartConnector">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Travel Agency 1</a:t>
            </a:r>
            <a:r>
              <a:rPr lang="en-US" dirty="0"/>
              <a:t> </a:t>
            </a:r>
          </a:p>
        </p:txBody>
      </p:sp>
      <p:sp>
        <p:nvSpPr>
          <p:cNvPr id="3" name="Flowchart: Connector 2">
            <a:extLst>
              <a:ext uri="{FF2B5EF4-FFF2-40B4-BE49-F238E27FC236}">
                <a16:creationId xmlns:a16="http://schemas.microsoft.com/office/drawing/2014/main" id="{5913283C-06DB-4DCE-8EFA-E18AC06F54A1}"/>
              </a:ext>
            </a:extLst>
          </p:cNvPr>
          <p:cNvSpPr/>
          <p:nvPr/>
        </p:nvSpPr>
        <p:spPr>
          <a:xfrm>
            <a:off x="10284540" y="3229897"/>
            <a:ext cx="1327355" cy="1347018"/>
          </a:xfrm>
          <a:prstGeom prst="flowChartConnector">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Airline</a:t>
            </a:r>
            <a:r>
              <a:rPr lang="en-US" dirty="0"/>
              <a:t> </a:t>
            </a:r>
          </a:p>
        </p:txBody>
      </p:sp>
      <p:sp>
        <p:nvSpPr>
          <p:cNvPr id="4" name="Flowchart: Connector 3">
            <a:extLst>
              <a:ext uri="{FF2B5EF4-FFF2-40B4-BE49-F238E27FC236}">
                <a16:creationId xmlns:a16="http://schemas.microsoft.com/office/drawing/2014/main" id="{8A040020-C8DC-4603-AC78-3A9D8C71E847}"/>
              </a:ext>
            </a:extLst>
          </p:cNvPr>
          <p:cNvSpPr/>
          <p:nvPr/>
        </p:nvSpPr>
        <p:spPr>
          <a:xfrm>
            <a:off x="10422191" y="1039763"/>
            <a:ext cx="1327355" cy="1347018"/>
          </a:xfrm>
          <a:prstGeom prst="flowChartConnector">
            <a:avLst/>
          </a:prstGeom>
          <a:solidFill>
            <a:srgbClr val="E43CD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Hotel</a:t>
            </a:r>
            <a:r>
              <a:rPr lang="en-US" dirty="0"/>
              <a:t> </a:t>
            </a:r>
          </a:p>
        </p:txBody>
      </p:sp>
      <p:sp>
        <p:nvSpPr>
          <p:cNvPr id="5" name="Flowchart: Connector 4">
            <a:extLst>
              <a:ext uri="{FF2B5EF4-FFF2-40B4-BE49-F238E27FC236}">
                <a16:creationId xmlns:a16="http://schemas.microsoft.com/office/drawing/2014/main" id="{88DCD495-8560-4A5F-AF2B-B924FB2F1B6F}"/>
              </a:ext>
            </a:extLst>
          </p:cNvPr>
          <p:cNvSpPr/>
          <p:nvPr/>
        </p:nvSpPr>
        <p:spPr>
          <a:xfrm>
            <a:off x="8332837" y="366254"/>
            <a:ext cx="1327355" cy="1347018"/>
          </a:xfrm>
          <a:prstGeom prst="flowChartConnector">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 Credit Card</a:t>
            </a:r>
          </a:p>
        </p:txBody>
      </p:sp>
      <p:sp>
        <p:nvSpPr>
          <p:cNvPr id="6" name="Flowchart: Connector 5">
            <a:extLst>
              <a:ext uri="{FF2B5EF4-FFF2-40B4-BE49-F238E27FC236}">
                <a16:creationId xmlns:a16="http://schemas.microsoft.com/office/drawing/2014/main" id="{00819F00-2D19-46CC-8888-F7B76FBDF952}"/>
              </a:ext>
            </a:extLst>
          </p:cNvPr>
          <p:cNvSpPr/>
          <p:nvPr/>
        </p:nvSpPr>
        <p:spPr>
          <a:xfrm>
            <a:off x="929653" y="4646358"/>
            <a:ext cx="1327355" cy="1347018"/>
          </a:xfrm>
          <a:prstGeom prst="flowChartConnector">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Client App</a:t>
            </a:r>
            <a:r>
              <a:rPr lang="en-US" dirty="0"/>
              <a:t> </a:t>
            </a:r>
          </a:p>
        </p:txBody>
      </p:sp>
      <p:cxnSp>
        <p:nvCxnSpPr>
          <p:cNvPr id="28" name="Straight Arrow Connector 27">
            <a:extLst>
              <a:ext uri="{FF2B5EF4-FFF2-40B4-BE49-F238E27FC236}">
                <a16:creationId xmlns:a16="http://schemas.microsoft.com/office/drawing/2014/main" id="{AEBBC0A2-9738-43C2-8DA1-5FFC578FDFD5}"/>
              </a:ext>
            </a:extLst>
          </p:cNvPr>
          <p:cNvCxnSpPr>
            <a:cxnSpLocks/>
            <a:stCxn id="6" idx="6"/>
            <a:endCxn id="2" idx="2"/>
          </p:cNvCxnSpPr>
          <p:nvPr/>
        </p:nvCxnSpPr>
        <p:spPr>
          <a:xfrm flipV="1">
            <a:off x="2257008" y="3023421"/>
            <a:ext cx="4109377" cy="229644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AEAD1FC2-E204-4F2B-8713-0F09D55C7E14}"/>
              </a:ext>
            </a:extLst>
          </p:cNvPr>
          <p:cNvCxnSpPr>
            <a:stCxn id="2" idx="6"/>
            <a:endCxn id="5" idx="3"/>
          </p:cNvCxnSpPr>
          <p:nvPr/>
        </p:nvCxnSpPr>
        <p:spPr>
          <a:xfrm flipV="1">
            <a:off x="7693740" y="1516006"/>
            <a:ext cx="833484" cy="150741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87B45817-1D71-4599-ACDD-998BCEE4D4FA}"/>
              </a:ext>
            </a:extLst>
          </p:cNvPr>
          <p:cNvCxnSpPr>
            <a:cxnSpLocks/>
            <a:endCxn id="4" idx="2"/>
          </p:cNvCxnSpPr>
          <p:nvPr/>
        </p:nvCxnSpPr>
        <p:spPr>
          <a:xfrm flipV="1">
            <a:off x="7713405" y="1713272"/>
            <a:ext cx="2708786" cy="1324898"/>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9E9BF3EF-E3C0-4462-B157-8F70358F21B0}"/>
              </a:ext>
            </a:extLst>
          </p:cNvPr>
          <p:cNvCxnSpPr>
            <a:stCxn id="2" idx="6"/>
            <a:endCxn id="3" idx="2"/>
          </p:cNvCxnSpPr>
          <p:nvPr/>
        </p:nvCxnSpPr>
        <p:spPr>
          <a:xfrm>
            <a:off x="7693740" y="3023421"/>
            <a:ext cx="2590800" cy="87998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Content Placeholder 2">
            <a:extLst>
              <a:ext uri="{FF2B5EF4-FFF2-40B4-BE49-F238E27FC236}">
                <a16:creationId xmlns:a16="http://schemas.microsoft.com/office/drawing/2014/main" id="{22551FB0-BB2C-4570-9720-FE2F3E9DA361}"/>
              </a:ext>
            </a:extLst>
          </p:cNvPr>
          <p:cNvSpPr txBox="1">
            <a:spLocks/>
          </p:cNvSpPr>
          <p:nvPr/>
        </p:nvSpPr>
        <p:spPr>
          <a:xfrm>
            <a:off x="674736" y="481935"/>
            <a:ext cx="6201697" cy="22047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en-US" sz="4000" dirty="0"/>
              <a:t>SOAP  - a standard for accessing Web Services</a:t>
            </a:r>
            <a:endParaRPr lang="en-US" sz="3600" dirty="0"/>
          </a:p>
        </p:txBody>
      </p:sp>
      <p:sp>
        <p:nvSpPr>
          <p:cNvPr id="12" name="TextBox 11">
            <a:extLst>
              <a:ext uri="{FF2B5EF4-FFF2-40B4-BE49-F238E27FC236}">
                <a16:creationId xmlns:a16="http://schemas.microsoft.com/office/drawing/2014/main" id="{D49D139C-C982-4DD9-9473-8A7AE5012AE1}"/>
              </a:ext>
            </a:extLst>
          </p:cNvPr>
          <p:cNvSpPr txBox="1"/>
          <p:nvPr/>
        </p:nvSpPr>
        <p:spPr>
          <a:xfrm>
            <a:off x="6996879" y="1465251"/>
            <a:ext cx="1774521" cy="584775"/>
          </a:xfrm>
          <a:prstGeom prst="rect">
            <a:avLst/>
          </a:prstGeom>
          <a:noFill/>
        </p:spPr>
        <p:txBody>
          <a:bodyPr wrap="square" rtlCol="0">
            <a:spAutoFit/>
          </a:bodyPr>
          <a:lstStyle/>
          <a:p>
            <a:r>
              <a:rPr lang="en-US" sz="3200" dirty="0"/>
              <a:t>INVOKE</a:t>
            </a:r>
          </a:p>
        </p:txBody>
      </p:sp>
      <p:sp>
        <p:nvSpPr>
          <p:cNvPr id="13" name="TextBox 12">
            <a:extLst>
              <a:ext uri="{FF2B5EF4-FFF2-40B4-BE49-F238E27FC236}">
                <a16:creationId xmlns:a16="http://schemas.microsoft.com/office/drawing/2014/main" id="{313FAA23-72FF-4793-B715-480A4AC2299B}"/>
              </a:ext>
            </a:extLst>
          </p:cNvPr>
          <p:cNvSpPr txBox="1"/>
          <p:nvPr/>
        </p:nvSpPr>
        <p:spPr>
          <a:xfrm>
            <a:off x="8957185" y="3996821"/>
            <a:ext cx="1774521" cy="584775"/>
          </a:xfrm>
          <a:prstGeom prst="rect">
            <a:avLst/>
          </a:prstGeom>
          <a:noFill/>
        </p:spPr>
        <p:txBody>
          <a:bodyPr wrap="square" rtlCol="0">
            <a:spAutoFit/>
          </a:bodyPr>
          <a:lstStyle/>
          <a:p>
            <a:r>
              <a:rPr lang="en-US" sz="3200" dirty="0"/>
              <a:t>INVOKE</a:t>
            </a:r>
          </a:p>
        </p:txBody>
      </p:sp>
      <p:sp>
        <p:nvSpPr>
          <p:cNvPr id="15" name="TextBox 14">
            <a:extLst>
              <a:ext uri="{FF2B5EF4-FFF2-40B4-BE49-F238E27FC236}">
                <a16:creationId xmlns:a16="http://schemas.microsoft.com/office/drawing/2014/main" id="{DA837EE2-34DE-43F0-A894-746023C4E749}"/>
              </a:ext>
            </a:extLst>
          </p:cNvPr>
          <p:cNvSpPr txBox="1"/>
          <p:nvPr/>
        </p:nvSpPr>
        <p:spPr>
          <a:xfrm>
            <a:off x="9289223" y="2084563"/>
            <a:ext cx="1774521" cy="584775"/>
          </a:xfrm>
          <a:prstGeom prst="rect">
            <a:avLst/>
          </a:prstGeom>
          <a:noFill/>
        </p:spPr>
        <p:txBody>
          <a:bodyPr wrap="square" rtlCol="0">
            <a:spAutoFit/>
          </a:bodyPr>
          <a:lstStyle/>
          <a:p>
            <a:r>
              <a:rPr lang="en-US" sz="3200" dirty="0"/>
              <a:t>INVOKE</a:t>
            </a:r>
          </a:p>
        </p:txBody>
      </p:sp>
      <p:sp>
        <p:nvSpPr>
          <p:cNvPr id="16" name="TextBox 15">
            <a:extLst>
              <a:ext uri="{FF2B5EF4-FFF2-40B4-BE49-F238E27FC236}">
                <a16:creationId xmlns:a16="http://schemas.microsoft.com/office/drawing/2014/main" id="{E640798D-14BF-469C-B2E1-A2B921242C24}"/>
              </a:ext>
            </a:extLst>
          </p:cNvPr>
          <p:cNvSpPr txBox="1"/>
          <p:nvPr/>
        </p:nvSpPr>
        <p:spPr>
          <a:xfrm>
            <a:off x="3736559" y="3229897"/>
            <a:ext cx="1774521" cy="584775"/>
          </a:xfrm>
          <a:prstGeom prst="rect">
            <a:avLst/>
          </a:prstGeom>
          <a:noFill/>
        </p:spPr>
        <p:txBody>
          <a:bodyPr wrap="square" rtlCol="0">
            <a:spAutoFit/>
          </a:bodyPr>
          <a:lstStyle/>
          <a:p>
            <a:r>
              <a:rPr lang="en-US" sz="3200" dirty="0"/>
              <a:t>INVOKE</a:t>
            </a:r>
          </a:p>
        </p:txBody>
      </p:sp>
      <p:sp>
        <p:nvSpPr>
          <p:cNvPr id="7" name="Rectangle 6">
            <a:extLst>
              <a:ext uri="{FF2B5EF4-FFF2-40B4-BE49-F238E27FC236}">
                <a16:creationId xmlns:a16="http://schemas.microsoft.com/office/drawing/2014/main" id="{9775341B-C308-45FA-AD81-C3144A576A19}"/>
              </a:ext>
            </a:extLst>
          </p:cNvPr>
          <p:cNvSpPr/>
          <p:nvPr/>
        </p:nvSpPr>
        <p:spPr>
          <a:xfrm>
            <a:off x="2257008" y="5511594"/>
            <a:ext cx="8091946" cy="954107"/>
          </a:xfrm>
          <a:prstGeom prst="rect">
            <a:avLst/>
          </a:prstGeom>
        </p:spPr>
        <p:txBody>
          <a:bodyPr wrap="square">
            <a:spAutoFit/>
          </a:bodyPr>
          <a:lstStyle/>
          <a:p>
            <a:pPr lvl="1"/>
            <a:r>
              <a:rPr lang="en-US" sz="2800" dirty="0"/>
              <a:t>Service requestor uses SOAP to call one of the operations listed in the WSDL file</a:t>
            </a:r>
          </a:p>
        </p:txBody>
      </p:sp>
    </p:spTree>
    <p:extLst>
      <p:ext uri="{BB962C8B-B14F-4D97-AF65-F5344CB8AC3E}">
        <p14:creationId xmlns:p14="http://schemas.microsoft.com/office/powerpoint/2010/main" val="271606061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AB4690-0238-4357-AA54-2B3849EFEB90}"/>
              </a:ext>
            </a:extLst>
          </p:cNvPr>
          <p:cNvSpPr>
            <a:spLocks noGrp="1"/>
          </p:cNvSpPr>
          <p:nvPr>
            <p:ph type="title"/>
          </p:nvPr>
        </p:nvSpPr>
        <p:spPr/>
        <p:txBody>
          <a:bodyPr/>
          <a:lstStyle/>
          <a:p>
            <a:r>
              <a:rPr lang="en-US" dirty="0"/>
              <a:t>UDDI discussion and review</a:t>
            </a:r>
          </a:p>
        </p:txBody>
      </p:sp>
    </p:spTree>
    <p:extLst>
      <p:ext uri="{BB962C8B-B14F-4D97-AF65-F5344CB8AC3E}">
        <p14:creationId xmlns:p14="http://schemas.microsoft.com/office/powerpoint/2010/main" val="795284893"/>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D13D158-761F-4439-BEE8-7E2B4D8C8DBF}"/>
              </a:ext>
            </a:extLst>
          </p:cNvPr>
          <p:cNvSpPr txBox="1"/>
          <p:nvPr>
            <p:custDataLst>
              <p:tags r:id="rId2"/>
            </p:custDataLst>
          </p:nvPr>
        </p:nvSpPr>
        <p:spPr>
          <a:xfrm>
            <a:off x="1219200" y="635000"/>
            <a:ext cx="9753600" cy="2143125"/>
          </a:xfrm>
          <a:prstGeom prst="rect">
            <a:avLst/>
          </a:prstGeom>
          <a:noFill/>
        </p:spPr>
        <p:txBody>
          <a:bodyPr vert="horz" wrap="square" rtlCol="0" anchor="ctr" anchorCtr="0">
            <a:noAutofit/>
          </a:bodyPr>
          <a:lstStyle/>
          <a:p>
            <a:r>
              <a:rPr lang="en-US" sz="2800" dirty="0"/>
              <a:t>What are your impressions after learning about UDDI technology? Is UDDI registry being used as intended? What are the problems with this approach to a Web services discovery?</a:t>
            </a:r>
          </a:p>
        </p:txBody>
      </p:sp>
      <p:sp>
        <p:nvSpPr>
          <p:cNvPr id="2" name="矩形: 圆角 1">
            <a:extLst>
              <a:ext uri="{FF2B5EF4-FFF2-40B4-BE49-F238E27FC236}">
                <a16:creationId xmlns:a16="http://schemas.microsoft.com/office/drawing/2014/main" id="{DCBA767F-5898-43D1-B174-E3AC4E6AF0C9}"/>
              </a:ext>
            </a:extLst>
          </p:cNvPr>
          <p:cNvSpPr/>
          <p:nvPr>
            <p:custDataLst>
              <p:tags r:id="rId3"/>
            </p:custDataLst>
          </p:nvPr>
        </p:nvSpPr>
        <p:spPr>
          <a:xfrm>
            <a:off x="89154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AU"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Answer</a:t>
            </a:r>
            <a:endParaRPr lang="x-none"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nvGrpSpPr>
          <p:cNvPr id="3" name="组合 2">
            <a:extLst>
              <a:ext uri="{FF2B5EF4-FFF2-40B4-BE49-F238E27FC236}">
                <a16:creationId xmlns:a16="http://schemas.microsoft.com/office/drawing/2014/main" id="{0AC39EF7-A472-4881-A391-13A85DA027E6}"/>
              </a:ext>
            </a:extLst>
          </p:cNvPr>
          <p:cNvGrpSpPr/>
          <p:nvPr>
            <p:custDataLst>
              <p:tags r:id="rId4"/>
            </p:custDataLst>
          </p:nvPr>
        </p:nvGrpSpPr>
        <p:grpSpPr>
          <a:xfrm>
            <a:off x="0" y="0"/>
            <a:ext cx="12192000" cy="635000"/>
            <a:chOff x="0" y="0"/>
            <a:chExt cx="12192000" cy="635000"/>
          </a:xfrm>
        </p:grpSpPr>
        <p:sp>
          <p:nvSpPr>
            <p:cNvPr id="8" name="TitleBackground">
              <a:extLst>
                <a:ext uri="{FF2B5EF4-FFF2-40B4-BE49-F238E27FC236}">
                  <a16:creationId xmlns:a16="http://schemas.microsoft.com/office/drawing/2014/main" id="{D34C39F5-E90C-4708-82FF-45E7338B7379}"/>
                </a:ext>
              </a:extLst>
            </p:cNvPr>
            <p:cNvSpPr/>
            <p:nvPr>
              <p:custDataLst>
                <p:tags r:id="rId6"/>
              </p:custDataLst>
            </p:nvPr>
          </p:nvSpPr>
          <p:spPr>
            <a:xfrm>
              <a:off x="0" y="0"/>
              <a:ext cx="12192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lorBlock">
              <a:extLst>
                <a:ext uri="{FF2B5EF4-FFF2-40B4-BE49-F238E27FC236}">
                  <a16:creationId xmlns:a16="http://schemas.microsoft.com/office/drawing/2014/main" id="{FDEBECA0-992A-461A-B1DC-0169DBB6D9E3}"/>
                </a:ext>
              </a:extLst>
            </p:cNvPr>
            <p:cNvSpPr/>
            <p:nvPr>
              <p:custDataLst>
                <p:tags r:id="rId7"/>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ypeText">
              <a:extLst>
                <a:ext uri="{FF2B5EF4-FFF2-40B4-BE49-F238E27FC236}">
                  <a16:creationId xmlns:a16="http://schemas.microsoft.com/office/drawing/2014/main" id="{8E609A58-1EDE-43AB-A9BB-0F738217036C}"/>
                </a:ext>
              </a:extLst>
            </p:cNvPr>
            <p:cNvSpPr txBox="1"/>
            <p:nvPr>
              <p:custDataLst>
                <p:tags r:id="rId8"/>
              </p:custDataLst>
            </p:nvPr>
          </p:nvSpPr>
          <p:spPr>
            <a:xfrm>
              <a:off x="254000" y="0"/>
              <a:ext cx="1905000" cy="635000"/>
            </a:xfrm>
            <a:prstGeom prst="rect">
              <a:avLst/>
            </a:prstGeom>
            <a:noFill/>
          </p:spPr>
          <p:txBody>
            <a:bodyPr vert="horz" wrap="none" rtlCol="0" anchor="ctr" anchorCtr="0">
              <a:noAutofit/>
            </a:bodyPr>
            <a:lstStyle/>
            <a:p>
              <a:r>
                <a:rPr lang="en-US">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Open Question</a:t>
              </a:r>
            </a:p>
          </p:txBody>
        </p:sp>
        <p:sp>
          <p:nvSpPr>
            <p:cNvPr id="5" name="TipText">
              <a:extLst>
                <a:ext uri="{FF2B5EF4-FFF2-40B4-BE49-F238E27FC236}">
                  <a16:creationId xmlns:a16="http://schemas.microsoft.com/office/drawing/2014/main" id="{A9786D2F-AF71-40AB-8381-EE35DF318F6E}"/>
                </a:ext>
              </a:extLst>
            </p:cNvPr>
            <p:cNvSpPr txBox="1"/>
            <p:nvPr>
              <p:custDataLst>
                <p:tags r:id="rId9"/>
              </p:custDataLst>
            </p:nvPr>
          </p:nvSpPr>
          <p:spPr>
            <a:xfrm>
              <a:off x="2173605" y="109220"/>
              <a:ext cx="2286000" cy="508000"/>
            </a:xfrm>
            <a:prstGeom prst="rect">
              <a:avLst/>
            </a:prstGeom>
            <a:noFill/>
          </p:spPr>
          <p:txBody>
            <a:bodyPr vert="horz" wrap="none" rtlCol="0" anchor="ctr" anchorCtr="0">
              <a:noAutofit/>
            </a:bodyPr>
            <a:lstStyle/>
            <a:p>
              <a:r>
                <a:rPr lang="en-AU" sz="14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Points: 10</a:t>
              </a:r>
              <a:endParaRPr lang="x-none" sz="14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pic>
        <p:nvPicPr>
          <p:cNvPr id="4" name="图片 3">
            <a:extLst>
              <a:ext uri="{FF2B5EF4-FFF2-40B4-BE49-F238E27FC236}">
                <a16:creationId xmlns:a16="http://schemas.microsoft.com/office/drawing/2014/main" id="{21441FA4-32F6-4A23-9A77-A793202DBED7}"/>
              </a:ext>
            </a:extLst>
          </p:cNvPr>
          <p:cNvPicPr>
            <a:picLocks/>
          </p:cNvPicPr>
          <p:nvPr>
            <p:custDataLst>
              <p:tags r:id="rId5"/>
            </p:custDataLst>
          </p:nvPr>
        </p:nvPicPr>
        <p:blipFill>
          <a:blip r:embed="rId11">
            <a:extLst>
              <a:ext uri="{28A0092B-C50C-407E-A947-70E740481C1C}">
                <a14:useLocalDpi xmlns:a14="http://schemas.microsoft.com/office/drawing/2010/main" val="0"/>
              </a:ext>
            </a:extLst>
          </a:blip>
          <a:stretch>
            <a:fillRect/>
          </a:stretch>
        </p:blipFill>
        <p:spPr>
          <a:xfrm>
            <a:off x="10642600" y="63500"/>
            <a:ext cx="1422400" cy="508000"/>
          </a:xfrm>
          <a:prstGeom prst="rect">
            <a:avLst/>
          </a:prstGeom>
        </p:spPr>
      </p:pic>
    </p:spTree>
    <p:custDataLst>
      <p:tags r:id="rId1"/>
    </p:custDataLst>
    <p:extLst>
      <p:ext uri="{BB962C8B-B14F-4D97-AF65-F5344CB8AC3E}">
        <p14:creationId xmlns:p14="http://schemas.microsoft.com/office/powerpoint/2010/main" val="313533927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a:extLst>
              <a:ext uri="{FF2B5EF4-FFF2-40B4-BE49-F238E27FC236}">
                <a16:creationId xmlns:a16="http://schemas.microsoft.com/office/drawing/2014/main" id="{2BFEEC73-EAA2-498A-B23F-EB36A7DEC971}"/>
              </a:ext>
            </a:extLst>
          </p:cNvPr>
          <p:cNvSpPr>
            <a:spLocks noGrp="1" noChangeArrowheads="1"/>
          </p:cNvSpPr>
          <p:nvPr>
            <p:ph type="title"/>
          </p:nvPr>
        </p:nvSpPr>
        <p:spPr/>
        <p:txBody>
          <a:bodyPr/>
          <a:lstStyle/>
          <a:p>
            <a:r>
              <a:rPr lang="en-US" altLang="zh-CN"/>
              <a:t>Issues of UDDI</a:t>
            </a:r>
          </a:p>
        </p:txBody>
      </p:sp>
      <p:sp>
        <p:nvSpPr>
          <p:cNvPr id="96259" name="Rectangle 3">
            <a:extLst>
              <a:ext uri="{FF2B5EF4-FFF2-40B4-BE49-F238E27FC236}">
                <a16:creationId xmlns:a16="http://schemas.microsoft.com/office/drawing/2014/main" id="{51184582-F5C9-4C99-87CA-28D75D9FEB0D}"/>
              </a:ext>
            </a:extLst>
          </p:cNvPr>
          <p:cNvSpPr>
            <a:spLocks noGrp="1" noChangeArrowheads="1"/>
          </p:cNvSpPr>
          <p:nvPr>
            <p:ph type="body" idx="1"/>
          </p:nvPr>
        </p:nvSpPr>
        <p:spPr>
          <a:xfrm>
            <a:off x="838200" y="1371600"/>
            <a:ext cx="9448800" cy="4800600"/>
          </a:xfrm>
        </p:spPr>
        <p:txBody>
          <a:bodyPr>
            <a:normAutofit/>
          </a:bodyPr>
          <a:lstStyle/>
          <a:p>
            <a:r>
              <a:rPr lang="en-US" altLang="zh-CN" sz="3200" dirty="0"/>
              <a:t>How do you know if the data you get is valid, legitimate, and up to date?</a:t>
            </a:r>
          </a:p>
        </p:txBody>
      </p:sp>
    </p:spTree>
    <p:extLst>
      <p:ext uri="{BB962C8B-B14F-4D97-AF65-F5344CB8AC3E}">
        <p14:creationId xmlns:p14="http://schemas.microsoft.com/office/powerpoint/2010/main" val="2936051071"/>
      </p:ext>
    </p:extLst>
  </p:cSld>
  <p:clrMapOvr>
    <a:masterClrMapping/>
  </p:clrMapOvr>
  <p:transition advTm="1300"/>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a:extLst>
              <a:ext uri="{FF2B5EF4-FFF2-40B4-BE49-F238E27FC236}">
                <a16:creationId xmlns:a16="http://schemas.microsoft.com/office/drawing/2014/main" id="{2BFEEC73-EAA2-498A-B23F-EB36A7DEC971}"/>
              </a:ext>
            </a:extLst>
          </p:cNvPr>
          <p:cNvSpPr>
            <a:spLocks noGrp="1" noChangeArrowheads="1"/>
          </p:cNvSpPr>
          <p:nvPr>
            <p:ph type="title"/>
          </p:nvPr>
        </p:nvSpPr>
        <p:spPr/>
        <p:txBody>
          <a:bodyPr/>
          <a:lstStyle/>
          <a:p>
            <a:r>
              <a:rPr lang="en-US" altLang="zh-CN"/>
              <a:t>Issues of UDDI</a:t>
            </a:r>
          </a:p>
        </p:txBody>
      </p:sp>
      <p:sp>
        <p:nvSpPr>
          <p:cNvPr id="96259" name="Rectangle 3">
            <a:extLst>
              <a:ext uri="{FF2B5EF4-FFF2-40B4-BE49-F238E27FC236}">
                <a16:creationId xmlns:a16="http://schemas.microsoft.com/office/drawing/2014/main" id="{51184582-F5C9-4C99-87CA-28D75D9FEB0D}"/>
              </a:ext>
            </a:extLst>
          </p:cNvPr>
          <p:cNvSpPr>
            <a:spLocks noGrp="1" noChangeArrowheads="1"/>
          </p:cNvSpPr>
          <p:nvPr>
            <p:ph type="body" idx="1"/>
          </p:nvPr>
        </p:nvSpPr>
        <p:spPr>
          <a:xfrm>
            <a:off x="838200" y="1371600"/>
            <a:ext cx="9448800" cy="4800600"/>
          </a:xfrm>
        </p:spPr>
        <p:txBody>
          <a:bodyPr>
            <a:normAutofit/>
          </a:bodyPr>
          <a:lstStyle/>
          <a:p>
            <a:r>
              <a:rPr lang="en-US" altLang="zh-CN" sz="3200" dirty="0"/>
              <a:t>How do you know if the data you get is valid, legitimate, and up to date?</a:t>
            </a:r>
          </a:p>
          <a:p>
            <a:r>
              <a:rPr lang="en-US" altLang="zh-CN" sz="3200" dirty="0"/>
              <a:t>How do you measure quality of data?</a:t>
            </a:r>
          </a:p>
        </p:txBody>
      </p:sp>
    </p:spTree>
    <p:extLst>
      <p:ext uri="{BB962C8B-B14F-4D97-AF65-F5344CB8AC3E}">
        <p14:creationId xmlns:p14="http://schemas.microsoft.com/office/powerpoint/2010/main" val="2482213652"/>
      </p:ext>
    </p:extLst>
  </p:cSld>
  <p:clrMapOvr>
    <a:masterClrMapping/>
  </p:clrMapOvr>
  <p:transition advTm="1300"/>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a:extLst>
              <a:ext uri="{FF2B5EF4-FFF2-40B4-BE49-F238E27FC236}">
                <a16:creationId xmlns:a16="http://schemas.microsoft.com/office/drawing/2014/main" id="{2BFEEC73-EAA2-498A-B23F-EB36A7DEC971}"/>
              </a:ext>
            </a:extLst>
          </p:cNvPr>
          <p:cNvSpPr>
            <a:spLocks noGrp="1" noChangeArrowheads="1"/>
          </p:cNvSpPr>
          <p:nvPr>
            <p:ph type="title"/>
          </p:nvPr>
        </p:nvSpPr>
        <p:spPr/>
        <p:txBody>
          <a:bodyPr/>
          <a:lstStyle/>
          <a:p>
            <a:r>
              <a:rPr lang="en-US" altLang="zh-CN"/>
              <a:t>Issues of UDDI</a:t>
            </a:r>
          </a:p>
        </p:txBody>
      </p:sp>
      <p:sp>
        <p:nvSpPr>
          <p:cNvPr id="96259" name="Rectangle 3">
            <a:extLst>
              <a:ext uri="{FF2B5EF4-FFF2-40B4-BE49-F238E27FC236}">
                <a16:creationId xmlns:a16="http://schemas.microsoft.com/office/drawing/2014/main" id="{51184582-F5C9-4C99-87CA-28D75D9FEB0D}"/>
              </a:ext>
            </a:extLst>
          </p:cNvPr>
          <p:cNvSpPr>
            <a:spLocks noGrp="1" noChangeArrowheads="1"/>
          </p:cNvSpPr>
          <p:nvPr>
            <p:ph type="body" idx="1"/>
          </p:nvPr>
        </p:nvSpPr>
        <p:spPr>
          <a:xfrm>
            <a:off x="838200" y="1371600"/>
            <a:ext cx="9448800" cy="4800600"/>
          </a:xfrm>
        </p:spPr>
        <p:txBody>
          <a:bodyPr>
            <a:normAutofit/>
          </a:bodyPr>
          <a:lstStyle/>
          <a:p>
            <a:r>
              <a:rPr lang="en-US" altLang="zh-CN" sz="3200" dirty="0"/>
              <a:t>How do you know if the data you get is valid, legitimate, and up to date?</a:t>
            </a:r>
          </a:p>
          <a:p>
            <a:r>
              <a:rPr lang="en-US" altLang="zh-CN" sz="3200" dirty="0"/>
              <a:t>How do you measure quality of data?</a:t>
            </a:r>
          </a:p>
          <a:p>
            <a:r>
              <a:rPr lang="en-US" altLang="zh-CN" sz="3200" dirty="0"/>
              <a:t>How do you make sure only the qualified entities register their service information (authentication)?</a:t>
            </a:r>
          </a:p>
        </p:txBody>
      </p:sp>
    </p:spTree>
    <p:extLst>
      <p:ext uri="{BB962C8B-B14F-4D97-AF65-F5344CB8AC3E}">
        <p14:creationId xmlns:p14="http://schemas.microsoft.com/office/powerpoint/2010/main" val="2363997292"/>
      </p:ext>
    </p:extLst>
  </p:cSld>
  <p:clrMapOvr>
    <a:masterClrMapping/>
  </p:clrMapOvr>
  <p:transition advTm="1300"/>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a:extLst>
              <a:ext uri="{FF2B5EF4-FFF2-40B4-BE49-F238E27FC236}">
                <a16:creationId xmlns:a16="http://schemas.microsoft.com/office/drawing/2014/main" id="{2BFEEC73-EAA2-498A-B23F-EB36A7DEC971}"/>
              </a:ext>
            </a:extLst>
          </p:cNvPr>
          <p:cNvSpPr>
            <a:spLocks noGrp="1" noChangeArrowheads="1"/>
          </p:cNvSpPr>
          <p:nvPr>
            <p:ph type="title"/>
          </p:nvPr>
        </p:nvSpPr>
        <p:spPr/>
        <p:txBody>
          <a:bodyPr/>
          <a:lstStyle/>
          <a:p>
            <a:r>
              <a:rPr lang="en-US" altLang="zh-CN"/>
              <a:t>Issues of UDDI</a:t>
            </a:r>
          </a:p>
        </p:txBody>
      </p:sp>
      <p:sp>
        <p:nvSpPr>
          <p:cNvPr id="96259" name="Rectangle 3">
            <a:extLst>
              <a:ext uri="{FF2B5EF4-FFF2-40B4-BE49-F238E27FC236}">
                <a16:creationId xmlns:a16="http://schemas.microsoft.com/office/drawing/2014/main" id="{51184582-F5C9-4C99-87CA-28D75D9FEB0D}"/>
              </a:ext>
            </a:extLst>
          </p:cNvPr>
          <p:cNvSpPr>
            <a:spLocks noGrp="1" noChangeArrowheads="1"/>
          </p:cNvSpPr>
          <p:nvPr>
            <p:ph type="body" idx="1"/>
          </p:nvPr>
        </p:nvSpPr>
        <p:spPr>
          <a:xfrm>
            <a:off x="838200" y="1371600"/>
            <a:ext cx="9448800" cy="4800600"/>
          </a:xfrm>
        </p:spPr>
        <p:txBody>
          <a:bodyPr>
            <a:normAutofit/>
          </a:bodyPr>
          <a:lstStyle/>
          <a:p>
            <a:r>
              <a:rPr lang="en-US" altLang="zh-CN" sz="3200" dirty="0"/>
              <a:t>How do you know if the data you get is valid, legitimate, and up to date?</a:t>
            </a:r>
          </a:p>
          <a:p>
            <a:r>
              <a:rPr lang="en-US" altLang="zh-CN" sz="3200" dirty="0"/>
              <a:t>How do you measure quality of data?</a:t>
            </a:r>
          </a:p>
          <a:p>
            <a:r>
              <a:rPr lang="en-US" altLang="zh-CN" sz="3200" dirty="0"/>
              <a:t>How do you make sure only the qualified entities register their service information (authentication)?</a:t>
            </a:r>
          </a:p>
          <a:p>
            <a:r>
              <a:rPr lang="en-US" altLang="zh-CN" sz="3200" dirty="0"/>
              <a:t>How do you provide access control to the data in the registry?</a:t>
            </a:r>
          </a:p>
        </p:txBody>
      </p:sp>
    </p:spTree>
    <p:extLst>
      <p:ext uri="{BB962C8B-B14F-4D97-AF65-F5344CB8AC3E}">
        <p14:creationId xmlns:p14="http://schemas.microsoft.com/office/powerpoint/2010/main" val="1404387682"/>
      </p:ext>
    </p:extLst>
  </p:cSld>
  <p:clrMapOvr>
    <a:masterClrMapping/>
  </p:clrMapOvr>
  <p:transition advTm="1300"/>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a:extLst>
              <a:ext uri="{FF2B5EF4-FFF2-40B4-BE49-F238E27FC236}">
                <a16:creationId xmlns:a16="http://schemas.microsoft.com/office/drawing/2014/main" id="{2BFEEC73-EAA2-498A-B23F-EB36A7DEC971}"/>
              </a:ext>
            </a:extLst>
          </p:cNvPr>
          <p:cNvSpPr>
            <a:spLocks noGrp="1" noChangeArrowheads="1"/>
          </p:cNvSpPr>
          <p:nvPr>
            <p:ph type="title"/>
          </p:nvPr>
        </p:nvSpPr>
        <p:spPr/>
        <p:txBody>
          <a:bodyPr/>
          <a:lstStyle/>
          <a:p>
            <a:r>
              <a:rPr lang="en-US" altLang="zh-CN"/>
              <a:t>Issues of UDDI</a:t>
            </a:r>
          </a:p>
        </p:txBody>
      </p:sp>
      <p:sp>
        <p:nvSpPr>
          <p:cNvPr id="96259" name="Rectangle 3">
            <a:extLst>
              <a:ext uri="{FF2B5EF4-FFF2-40B4-BE49-F238E27FC236}">
                <a16:creationId xmlns:a16="http://schemas.microsoft.com/office/drawing/2014/main" id="{51184582-F5C9-4C99-87CA-28D75D9FEB0D}"/>
              </a:ext>
            </a:extLst>
          </p:cNvPr>
          <p:cNvSpPr>
            <a:spLocks noGrp="1" noChangeArrowheads="1"/>
          </p:cNvSpPr>
          <p:nvPr>
            <p:ph type="body" idx="1"/>
          </p:nvPr>
        </p:nvSpPr>
        <p:spPr>
          <a:xfrm>
            <a:off x="838200" y="1371600"/>
            <a:ext cx="9448800" cy="4800600"/>
          </a:xfrm>
        </p:spPr>
        <p:txBody>
          <a:bodyPr>
            <a:normAutofit/>
          </a:bodyPr>
          <a:lstStyle/>
          <a:p>
            <a:r>
              <a:rPr lang="en-US" altLang="zh-CN" sz="3200" dirty="0"/>
              <a:t>How do you know if the data you get is valid, legitimate, and up to date?</a:t>
            </a:r>
          </a:p>
          <a:p>
            <a:r>
              <a:rPr lang="en-US" altLang="zh-CN" sz="3200" dirty="0"/>
              <a:t>How do you measure quality of data?</a:t>
            </a:r>
          </a:p>
          <a:p>
            <a:r>
              <a:rPr lang="en-US" altLang="zh-CN" sz="3200" dirty="0"/>
              <a:t>How do you make sure only the qualified entities register their service information (authentication)?</a:t>
            </a:r>
          </a:p>
          <a:p>
            <a:r>
              <a:rPr lang="en-US" altLang="zh-CN" sz="3200" dirty="0"/>
              <a:t>How do you provide access control to the data in the registry?</a:t>
            </a:r>
          </a:p>
          <a:p>
            <a:r>
              <a:rPr lang="en-US" altLang="zh-CN" sz="3200" dirty="0"/>
              <a:t>How do you synchronize the data in multi-registry environment?</a:t>
            </a:r>
          </a:p>
        </p:txBody>
      </p:sp>
    </p:spTree>
    <p:extLst>
      <p:ext uri="{BB962C8B-B14F-4D97-AF65-F5344CB8AC3E}">
        <p14:creationId xmlns:p14="http://schemas.microsoft.com/office/powerpoint/2010/main" val="178047723"/>
      </p:ext>
    </p:extLst>
  </p:cSld>
  <p:clrMapOvr>
    <a:masterClrMapping/>
  </p:clrMapOvr>
  <p:transition advTm="1300"/>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4E238-E85A-4AC3-ADD3-3AC0497A7EF5}"/>
              </a:ext>
            </a:extLst>
          </p:cNvPr>
          <p:cNvSpPr>
            <a:spLocks noGrp="1"/>
          </p:cNvSpPr>
          <p:nvPr>
            <p:ph type="title"/>
          </p:nvPr>
        </p:nvSpPr>
        <p:spPr/>
        <p:txBody>
          <a:bodyPr/>
          <a:lstStyle/>
          <a:p>
            <a:r>
              <a:rPr lang="en-US" dirty="0"/>
              <a:t>UDDI wide adoption </a:t>
            </a:r>
            <a:r>
              <a:rPr lang="en-US" dirty="0">
                <a:solidFill>
                  <a:srgbClr val="FF0000"/>
                </a:solidFill>
              </a:rPr>
              <a:t>failure</a:t>
            </a:r>
          </a:p>
        </p:txBody>
      </p:sp>
      <p:sp>
        <p:nvSpPr>
          <p:cNvPr id="3" name="Content Placeholder 2">
            <a:extLst>
              <a:ext uri="{FF2B5EF4-FFF2-40B4-BE49-F238E27FC236}">
                <a16:creationId xmlns:a16="http://schemas.microsoft.com/office/drawing/2014/main" id="{1B4B5B2A-715F-44F6-97BF-519EFBD591F6}"/>
              </a:ext>
            </a:extLst>
          </p:cNvPr>
          <p:cNvSpPr>
            <a:spLocks noGrp="1"/>
          </p:cNvSpPr>
          <p:nvPr>
            <p:ph idx="1"/>
          </p:nvPr>
        </p:nvSpPr>
        <p:spPr/>
        <p:txBody>
          <a:bodyPr>
            <a:normAutofit/>
          </a:bodyPr>
          <a:lstStyle/>
          <a:p>
            <a:r>
              <a:rPr lang="en-US" sz="3200" dirty="0"/>
              <a:t>2006 - IBM, Microsoft and SAP closed their public UDDI nodes </a:t>
            </a:r>
          </a:p>
          <a:p>
            <a:endParaRPr lang="en-US" sz="3200" dirty="0"/>
          </a:p>
        </p:txBody>
      </p:sp>
    </p:spTree>
    <p:extLst>
      <p:ext uri="{BB962C8B-B14F-4D97-AF65-F5344CB8AC3E}">
        <p14:creationId xmlns:p14="http://schemas.microsoft.com/office/powerpoint/2010/main" val="48695773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4E238-E85A-4AC3-ADD3-3AC0497A7EF5}"/>
              </a:ext>
            </a:extLst>
          </p:cNvPr>
          <p:cNvSpPr>
            <a:spLocks noGrp="1"/>
          </p:cNvSpPr>
          <p:nvPr>
            <p:ph type="title"/>
          </p:nvPr>
        </p:nvSpPr>
        <p:spPr/>
        <p:txBody>
          <a:bodyPr/>
          <a:lstStyle/>
          <a:p>
            <a:r>
              <a:rPr lang="en-US" dirty="0"/>
              <a:t>UDDI wide adoption failure</a:t>
            </a:r>
          </a:p>
        </p:txBody>
      </p:sp>
      <p:sp>
        <p:nvSpPr>
          <p:cNvPr id="3" name="Content Placeholder 2">
            <a:extLst>
              <a:ext uri="{FF2B5EF4-FFF2-40B4-BE49-F238E27FC236}">
                <a16:creationId xmlns:a16="http://schemas.microsoft.com/office/drawing/2014/main" id="{1B4B5B2A-715F-44F6-97BF-519EFBD591F6}"/>
              </a:ext>
            </a:extLst>
          </p:cNvPr>
          <p:cNvSpPr>
            <a:spLocks noGrp="1"/>
          </p:cNvSpPr>
          <p:nvPr>
            <p:ph idx="1"/>
          </p:nvPr>
        </p:nvSpPr>
        <p:spPr/>
        <p:txBody>
          <a:bodyPr>
            <a:normAutofit/>
          </a:bodyPr>
          <a:lstStyle/>
          <a:p>
            <a:r>
              <a:rPr lang="en-US" sz="3200" dirty="0"/>
              <a:t>2006 - IBM, Microsoft and SAP closed their public UDDI nodes </a:t>
            </a:r>
          </a:p>
          <a:p>
            <a:r>
              <a:rPr lang="en-US" sz="3200" dirty="0"/>
              <a:t>2007 – the group defining UDDI, the OASIS UDDI Specification Technical Committee has been closed</a:t>
            </a:r>
          </a:p>
          <a:p>
            <a:endParaRPr lang="en-US" sz="3200" dirty="0"/>
          </a:p>
        </p:txBody>
      </p:sp>
    </p:spTree>
    <p:extLst>
      <p:ext uri="{BB962C8B-B14F-4D97-AF65-F5344CB8AC3E}">
        <p14:creationId xmlns:p14="http://schemas.microsoft.com/office/powerpoint/2010/main" val="63797169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4E238-E85A-4AC3-ADD3-3AC0497A7EF5}"/>
              </a:ext>
            </a:extLst>
          </p:cNvPr>
          <p:cNvSpPr>
            <a:spLocks noGrp="1"/>
          </p:cNvSpPr>
          <p:nvPr>
            <p:ph type="title"/>
          </p:nvPr>
        </p:nvSpPr>
        <p:spPr/>
        <p:txBody>
          <a:bodyPr/>
          <a:lstStyle/>
          <a:p>
            <a:r>
              <a:rPr lang="en-US" dirty="0"/>
              <a:t>UDDI wide adoption failure</a:t>
            </a:r>
          </a:p>
        </p:txBody>
      </p:sp>
      <p:sp>
        <p:nvSpPr>
          <p:cNvPr id="3" name="Content Placeholder 2">
            <a:extLst>
              <a:ext uri="{FF2B5EF4-FFF2-40B4-BE49-F238E27FC236}">
                <a16:creationId xmlns:a16="http://schemas.microsoft.com/office/drawing/2014/main" id="{1B4B5B2A-715F-44F6-97BF-519EFBD591F6}"/>
              </a:ext>
            </a:extLst>
          </p:cNvPr>
          <p:cNvSpPr>
            <a:spLocks noGrp="1"/>
          </p:cNvSpPr>
          <p:nvPr>
            <p:ph idx="1"/>
          </p:nvPr>
        </p:nvSpPr>
        <p:spPr/>
        <p:txBody>
          <a:bodyPr>
            <a:normAutofit/>
          </a:bodyPr>
          <a:lstStyle/>
          <a:p>
            <a:r>
              <a:rPr lang="en-US" sz="3200" dirty="0"/>
              <a:t>2006 - IBM, Microsoft and SAP closed their public UDDI nodes </a:t>
            </a:r>
          </a:p>
          <a:p>
            <a:r>
              <a:rPr lang="en-US" sz="3200" dirty="0"/>
              <a:t>2007 – the group defining UDDI, the OASIS UDDI Specification Technical Committee has been closed</a:t>
            </a:r>
          </a:p>
          <a:p>
            <a:r>
              <a:rPr lang="en-US" sz="3200" dirty="0"/>
              <a:t>2010 – Microsoft announce removing UDDI services from future versions of the Windows Server operating system</a:t>
            </a:r>
          </a:p>
          <a:p>
            <a:pPr lvl="1"/>
            <a:r>
              <a:rPr lang="en-US" sz="2800" dirty="0"/>
              <a:t>Moved this capability to BizTalk Server</a:t>
            </a:r>
          </a:p>
          <a:p>
            <a:pPr lvl="1"/>
            <a:r>
              <a:rPr lang="en-US" sz="2800" dirty="0"/>
              <a:t>2016 – removed UDDI Services from BizTalk Server</a:t>
            </a:r>
          </a:p>
          <a:p>
            <a:endParaRPr lang="en-US" sz="3200" dirty="0"/>
          </a:p>
        </p:txBody>
      </p:sp>
    </p:spTree>
    <p:extLst>
      <p:ext uri="{BB962C8B-B14F-4D97-AF65-F5344CB8AC3E}">
        <p14:creationId xmlns:p14="http://schemas.microsoft.com/office/powerpoint/2010/main" val="7445633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SOAP uses</a:t>
            </a:r>
          </a:p>
        </p:txBody>
      </p:sp>
      <p:sp>
        <p:nvSpPr>
          <p:cNvPr id="3" name="Content Placeholder 2"/>
          <p:cNvSpPr>
            <a:spLocks noGrp="1"/>
          </p:cNvSpPr>
          <p:nvPr>
            <p:ph idx="1"/>
          </p:nvPr>
        </p:nvSpPr>
        <p:spPr/>
        <p:txBody>
          <a:bodyPr>
            <a:normAutofit/>
          </a:bodyPr>
          <a:lstStyle/>
          <a:p>
            <a:r>
              <a:rPr lang="en-GB" sz="4000" dirty="0"/>
              <a:t>B2B – Business to Business</a:t>
            </a:r>
          </a:p>
          <a:p>
            <a:r>
              <a:rPr lang="en-GB" sz="4000" dirty="0"/>
              <a:t>EAI - Enterprise application integration </a:t>
            </a:r>
          </a:p>
        </p:txBody>
      </p:sp>
    </p:spTree>
    <p:extLst>
      <p:ext uri="{BB962C8B-B14F-4D97-AF65-F5344CB8AC3E}">
        <p14:creationId xmlns:p14="http://schemas.microsoft.com/office/powerpoint/2010/main" val="159851645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7A8805C-51F2-414A-82D7-95E2BD349577}"/>
              </a:ext>
            </a:extLst>
          </p:cNvPr>
          <p:cNvSpPr txBox="1"/>
          <p:nvPr>
            <p:custDataLst>
              <p:tags r:id="rId2"/>
            </p:custDataLst>
          </p:nvPr>
        </p:nvSpPr>
        <p:spPr>
          <a:xfrm>
            <a:off x="1219200" y="1038066"/>
            <a:ext cx="9753600" cy="2143125"/>
          </a:xfrm>
          <a:prstGeom prst="rect">
            <a:avLst/>
          </a:prstGeom>
          <a:noFill/>
        </p:spPr>
        <p:txBody>
          <a:bodyPr vert="horz" wrap="square" rtlCol="0" anchor="ctr" anchorCtr="0">
            <a:noAutofit/>
          </a:bodyPr>
          <a:lstStyle/>
          <a:p>
            <a:r>
              <a:rPr 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In a 2000 vision, </a:t>
            </a:r>
            <a:r>
              <a:rPr lang="en-GB"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the </a:t>
            </a:r>
            <a:r>
              <a:rPr lang="en-GB" sz="2600" b="1"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publicly operated </a:t>
            </a:r>
            <a:r>
              <a:rPr lang="en-GB"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UDDI node or broker would return services listed for public discovery by others. We now know that this vision has failed. Do you know about an alternative way to implement and use UDDI registries?</a:t>
            </a:r>
          </a:p>
          <a:p>
            <a:r>
              <a:rPr 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 </a:t>
            </a:r>
          </a:p>
        </p:txBody>
      </p:sp>
      <p:sp>
        <p:nvSpPr>
          <p:cNvPr id="2" name="矩形: 圆角 1">
            <a:extLst>
              <a:ext uri="{FF2B5EF4-FFF2-40B4-BE49-F238E27FC236}">
                <a16:creationId xmlns:a16="http://schemas.microsoft.com/office/drawing/2014/main" id="{F8D1194E-A48F-41EE-8EC8-12282EEA19DB}"/>
              </a:ext>
            </a:extLst>
          </p:cNvPr>
          <p:cNvSpPr/>
          <p:nvPr>
            <p:custDataLst>
              <p:tags r:id="rId3"/>
            </p:custDataLst>
          </p:nvPr>
        </p:nvSpPr>
        <p:spPr>
          <a:xfrm>
            <a:off x="89154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AU"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Answer</a:t>
            </a:r>
            <a:endParaRPr lang="x-none"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nvGrpSpPr>
          <p:cNvPr id="3" name="组合 2">
            <a:extLst>
              <a:ext uri="{FF2B5EF4-FFF2-40B4-BE49-F238E27FC236}">
                <a16:creationId xmlns:a16="http://schemas.microsoft.com/office/drawing/2014/main" id="{4C5272D8-EEA9-40B9-A8DE-9DABEF8D2FA2}"/>
              </a:ext>
            </a:extLst>
          </p:cNvPr>
          <p:cNvGrpSpPr/>
          <p:nvPr>
            <p:custDataLst>
              <p:tags r:id="rId4"/>
            </p:custDataLst>
          </p:nvPr>
        </p:nvGrpSpPr>
        <p:grpSpPr>
          <a:xfrm>
            <a:off x="0" y="0"/>
            <a:ext cx="12192000" cy="635000"/>
            <a:chOff x="0" y="0"/>
            <a:chExt cx="12192000" cy="635000"/>
          </a:xfrm>
        </p:grpSpPr>
        <p:sp>
          <p:nvSpPr>
            <p:cNvPr id="8" name="TitleBackground">
              <a:extLst>
                <a:ext uri="{FF2B5EF4-FFF2-40B4-BE49-F238E27FC236}">
                  <a16:creationId xmlns:a16="http://schemas.microsoft.com/office/drawing/2014/main" id="{11A081E5-25A3-4C58-800E-7F0BA6DBF64D}"/>
                </a:ext>
              </a:extLst>
            </p:cNvPr>
            <p:cNvSpPr/>
            <p:nvPr>
              <p:custDataLst>
                <p:tags r:id="rId6"/>
              </p:custDataLst>
            </p:nvPr>
          </p:nvSpPr>
          <p:spPr>
            <a:xfrm>
              <a:off x="0" y="0"/>
              <a:ext cx="12192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lorBlock">
              <a:extLst>
                <a:ext uri="{FF2B5EF4-FFF2-40B4-BE49-F238E27FC236}">
                  <a16:creationId xmlns:a16="http://schemas.microsoft.com/office/drawing/2014/main" id="{3A4EE068-5A36-4175-A8F9-CAAE046DA9CA}"/>
                </a:ext>
              </a:extLst>
            </p:cNvPr>
            <p:cNvSpPr/>
            <p:nvPr>
              <p:custDataLst>
                <p:tags r:id="rId7"/>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ypeText">
              <a:extLst>
                <a:ext uri="{FF2B5EF4-FFF2-40B4-BE49-F238E27FC236}">
                  <a16:creationId xmlns:a16="http://schemas.microsoft.com/office/drawing/2014/main" id="{D06C1069-E4F3-4511-AA51-7A2DDA3D9D0B}"/>
                </a:ext>
              </a:extLst>
            </p:cNvPr>
            <p:cNvSpPr txBox="1"/>
            <p:nvPr>
              <p:custDataLst>
                <p:tags r:id="rId8"/>
              </p:custDataLst>
            </p:nvPr>
          </p:nvSpPr>
          <p:spPr>
            <a:xfrm>
              <a:off x="254000" y="0"/>
              <a:ext cx="1905000" cy="635000"/>
            </a:xfrm>
            <a:prstGeom prst="rect">
              <a:avLst/>
            </a:prstGeom>
            <a:noFill/>
          </p:spPr>
          <p:txBody>
            <a:bodyPr vert="horz" wrap="none" rtlCol="0" anchor="ctr" anchorCtr="0">
              <a:noAutofit/>
            </a:bodyPr>
            <a:lstStyle/>
            <a:p>
              <a:r>
                <a:rPr lang="en-US">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Open Question</a:t>
              </a:r>
            </a:p>
          </p:txBody>
        </p:sp>
        <p:sp>
          <p:nvSpPr>
            <p:cNvPr id="5" name="TipText">
              <a:extLst>
                <a:ext uri="{FF2B5EF4-FFF2-40B4-BE49-F238E27FC236}">
                  <a16:creationId xmlns:a16="http://schemas.microsoft.com/office/drawing/2014/main" id="{65EB55EA-AEFA-4FAD-BB95-6D2E531D8071}"/>
                </a:ext>
              </a:extLst>
            </p:cNvPr>
            <p:cNvSpPr txBox="1"/>
            <p:nvPr>
              <p:custDataLst>
                <p:tags r:id="rId9"/>
              </p:custDataLst>
            </p:nvPr>
          </p:nvSpPr>
          <p:spPr>
            <a:xfrm>
              <a:off x="2173605" y="109220"/>
              <a:ext cx="2286000" cy="508000"/>
            </a:xfrm>
            <a:prstGeom prst="rect">
              <a:avLst/>
            </a:prstGeom>
            <a:noFill/>
          </p:spPr>
          <p:txBody>
            <a:bodyPr vert="horz" wrap="none" rtlCol="0" anchor="ctr" anchorCtr="0">
              <a:noAutofit/>
            </a:bodyPr>
            <a:lstStyle/>
            <a:p>
              <a:r>
                <a:rPr lang="en-AU" sz="14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Points: 10</a:t>
              </a:r>
              <a:endParaRPr lang="x-none" sz="14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pic>
        <p:nvPicPr>
          <p:cNvPr id="4" name="图片 3">
            <a:extLst>
              <a:ext uri="{FF2B5EF4-FFF2-40B4-BE49-F238E27FC236}">
                <a16:creationId xmlns:a16="http://schemas.microsoft.com/office/drawing/2014/main" id="{C551EEDF-B07D-4A79-B3AE-608428363289}"/>
              </a:ext>
            </a:extLst>
          </p:cNvPr>
          <p:cNvPicPr>
            <a:picLocks/>
          </p:cNvPicPr>
          <p:nvPr>
            <p:custDataLst>
              <p:tags r:id="rId5"/>
            </p:custDataLst>
          </p:nvPr>
        </p:nvPicPr>
        <p:blipFill>
          <a:blip r:embed="rId11">
            <a:extLst>
              <a:ext uri="{28A0092B-C50C-407E-A947-70E740481C1C}">
                <a14:useLocalDpi xmlns:a14="http://schemas.microsoft.com/office/drawing/2010/main" val="0"/>
              </a:ext>
            </a:extLst>
          </a:blip>
          <a:stretch>
            <a:fillRect/>
          </a:stretch>
        </p:blipFill>
        <p:spPr>
          <a:xfrm>
            <a:off x="10642600" y="63500"/>
            <a:ext cx="1422400" cy="508000"/>
          </a:xfrm>
          <a:prstGeom prst="rect">
            <a:avLst/>
          </a:prstGeom>
        </p:spPr>
      </p:pic>
    </p:spTree>
    <p:custDataLst>
      <p:tags r:id="rId1"/>
    </p:custDataLst>
    <p:extLst>
      <p:ext uri="{BB962C8B-B14F-4D97-AF65-F5344CB8AC3E}">
        <p14:creationId xmlns:p14="http://schemas.microsoft.com/office/powerpoint/2010/main" val="146247209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960FE0-384E-4C08-90CF-AFDB5C7FC852}"/>
              </a:ext>
            </a:extLst>
          </p:cNvPr>
          <p:cNvSpPr>
            <a:spLocks noGrp="1"/>
          </p:cNvSpPr>
          <p:nvPr>
            <p:ph type="title"/>
          </p:nvPr>
        </p:nvSpPr>
        <p:spPr/>
        <p:txBody>
          <a:bodyPr/>
          <a:lstStyle/>
          <a:p>
            <a:r>
              <a:rPr lang="en-US" dirty="0"/>
              <a:t>UDDI implementations</a:t>
            </a:r>
          </a:p>
        </p:txBody>
      </p:sp>
      <p:sp>
        <p:nvSpPr>
          <p:cNvPr id="3" name="Content Placeholder 2">
            <a:extLst>
              <a:ext uri="{FF2B5EF4-FFF2-40B4-BE49-F238E27FC236}">
                <a16:creationId xmlns:a16="http://schemas.microsoft.com/office/drawing/2014/main" id="{5FD1E4FF-65F2-48D7-B34F-A248CCF840BB}"/>
              </a:ext>
            </a:extLst>
          </p:cNvPr>
          <p:cNvSpPr>
            <a:spLocks noGrp="1"/>
          </p:cNvSpPr>
          <p:nvPr>
            <p:ph idx="1"/>
          </p:nvPr>
        </p:nvSpPr>
        <p:spPr/>
        <p:txBody>
          <a:bodyPr/>
          <a:lstStyle/>
          <a:p>
            <a:r>
              <a:rPr lang="en-US" dirty="0">
                <a:solidFill>
                  <a:srgbClr val="FF0000"/>
                </a:solidFill>
              </a:rPr>
              <a:t>Public</a:t>
            </a:r>
            <a:r>
              <a:rPr lang="en-US" dirty="0"/>
              <a:t> federated network of UDDI registries available on the Internet</a:t>
            </a:r>
          </a:p>
          <a:p>
            <a:endParaRPr lang="en-US" dirty="0"/>
          </a:p>
        </p:txBody>
      </p:sp>
    </p:spTree>
    <p:extLst>
      <p:ext uri="{BB962C8B-B14F-4D97-AF65-F5344CB8AC3E}">
        <p14:creationId xmlns:p14="http://schemas.microsoft.com/office/powerpoint/2010/main" val="407195266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960FE0-384E-4C08-90CF-AFDB5C7FC852}"/>
              </a:ext>
            </a:extLst>
          </p:cNvPr>
          <p:cNvSpPr>
            <a:spLocks noGrp="1"/>
          </p:cNvSpPr>
          <p:nvPr>
            <p:ph type="title"/>
          </p:nvPr>
        </p:nvSpPr>
        <p:spPr/>
        <p:txBody>
          <a:bodyPr/>
          <a:lstStyle/>
          <a:p>
            <a:r>
              <a:rPr lang="en-US" dirty="0"/>
              <a:t>UDDI implementations</a:t>
            </a:r>
          </a:p>
        </p:txBody>
      </p:sp>
      <p:sp>
        <p:nvSpPr>
          <p:cNvPr id="3" name="Content Placeholder 2">
            <a:extLst>
              <a:ext uri="{FF2B5EF4-FFF2-40B4-BE49-F238E27FC236}">
                <a16:creationId xmlns:a16="http://schemas.microsoft.com/office/drawing/2014/main" id="{5FD1E4FF-65F2-48D7-B34F-A248CCF840BB}"/>
              </a:ext>
            </a:extLst>
          </p:cNvPr>
          <p:cNvSpPr>
            <a:spLocks noGrp="1"/>
          </p:cNvSpPr>
          <p:nvPr>
            <p:ph idx="1"/>
          </p:nvPr>
        </p:nvSpPr>
        <p:spPr/>
        <p:txBody>
          <a:bodyPr/>
          <a:lstStyle/>
          <a:p>
            <a:r>
              <a:rPr lang="en-US" dirty="0">
                <a:solidFill>
                  <a:srgbClr val="FF0000"/>
                </a:solidFill>
              </a:rPr>
              <a:t>Public</a:t>
            </a:r>
            <a:r>
              <a:rPr lang="en-US" dirty="0"/>
              <a:t> federated network of UDDI registries available on the Internet</a:t>
            </a:r>
          </a:p>
          <a:p>
            <a:pPr lvl="1"/>
            <a:r>
              <a:rPr lang="en-US" dirty="0"/>
              <a:t> </a:t>
            </a:r>
          </a:p>
          <a:p>
            <a:r>
              <a:rPr lang="en-US" dirty="0">
                <a:solidFill>
                  <a:srgbClr val="FF0000"/>
                </a:solidFill>
              </a:rPr>
              <a:t>Private</a:t>
            </a:r>
            <a:r>
              <a:rPr lang="en-US" dirty="0"/>
              <a:t> UDDI registries developed by companies or industry groups</a:t>
            </a:r>
          </a:p>
          <a:p>
            <a:pPr lvl="1"/>
            <a:endParaRPr lang="en-US" dirty="0"/>
          </a:p>
          <a:p>
            <a:endParaRPr lang="en-US" dirty="0"/>
          </a:p>
        </p:txBody>
      </p:sp>
    </p:spTree>
    <p:extLst>
      <p:ext uri="{BB962C8B-B14F-4D97-AF65-F5344CB8AC3E}">
        <p14:creationId xmlns:p14="http://schemas.microsoft.com/office/powerpoint/2010/main" val="275525392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960FE0-384E-4C08-90CF-AFDB5C7FC852}"/>
              </a:ext>
            </a:extLst>
          </p:cNvPr>
          <p:cNvSpPr>
            <a:spLocks noGrp="1"/>
          </p:cNvSpPr>
          <p:nvPr>
            <p:ph type="title"/>
          </p:nvPr>
        </p:nvSpPr>
        <p:spPr/>
        <p:txBody>
          <a:bodyPr/>
          <a:lstStyle/>
          <a:p>
            <a:r>
              <a:rPr lang="en-US" dirty="0"/>
              <a:t>UDDI implementations</a:t>
            </a:r>
          </a:p>
        </p:txBody>
      </p:sp>
      <p:sp>
        <p:nvSpPr>
          <p:cNvPr id="3" name="Content Placeholder 2">
            <a:extLst>
              <a:ext uri="{FF2B5EF4-FFF2-40B4-BE49-F238E27FC236}">
                <a16:creationId xmlns:a16="http://schemas.microsoft.com/office/drawing/2014/main" id="{5FD1E4FF-65F2-48D7-B34F-A248CCF840BB}"/>
              </a:ext>
            </a:extLst>
          </p:cNvPr>
          <p:cNvSpPr>
            <a:spLocks noGrp="1"/>
          </p:cNvSpPr>
          <p:nvPr>
            <p:ph idx="1"/>
          </p:nvPr>
        </p:nvSpPr>
        <p:spPr/>
        <p:txBody>
          <a:bodyPr/>
          <a:lstStyle/>
          <a:p>
            <a:r>
              <a:rPr lang="en-US" dirty="0">
                <a:solidFill>
                  <a:srgbClr val="FF0000"/>
                </a:solidFill>
              </a:rPr>
              <a:t>Public</a:t>
            </a:r>
            <a:r>
              <a:rPr lang="en-US" dirty="0"/>
              <a:t> federated network of UDDI registries available on the Internet</a:t>
            </a:r>
          </a:p>
          <a:p>
            <a:pPr lvl="1"/>
            <a:r>
              <a:rPr lang="en-US" dirty="0"/>
              <a:t>UDDI registry is a part of the global federated network</a:t>
            </a:r>
          </a:p>
          <a:p>
            <a:r>
              <a:rPr lang="en-US" dirty="0">
                <a:solidFill>
                  <a:srgbClr val="FF0000"/>
                </a:solidFill>
              </a:rPr>
              <a:t>Private</a:t>
            </a:r>
            <a:r>
              <a:rPr lang="en-US" dirty="0"/>
              <a:t> UDDI registries developed by companies or industry groups</a:t>
            </a:r>
          </a:p>
          <a:p>
            <a:pPr lvl="1"/>
            <a:r>
              <a:rPr lang="en-US" dirty="0"/>
              <a:t>UDDI registry is privately owned and operated </a:t>
            </a:r>
          </a:p>
          <a:p>
            <a:pPr lvl="1"/>
            <a:r>
              <a:rPr lang="en-US" dirty="0"/>
              <a:t>Allows members of the </a:t>
            </a:r>
            <a:r>
              <a:rPr lang="en-US" dirty="0">
                <a:solidFill>
                  <a:srgbClr val="FF0000"/>
                </a:solidFill>
              </a:rPr>
              <a:t>company or the industry group </a:t>
            </a:r>
            <a:r>
              <a:rPr lang="en-US" dirty="0"/>
              <a:t>to share and advertise services amongst themselves </a:t>
            </a:r>
          </a:p>
          <a:p>
            <a:pPr lvl="1"/>
            <a:endParaRPr lang="en-US" dirty="0"/>
          </a:p>
          <a:p>
            <a:endParaRPr lang="en-US" dirty="0"/>
          </a:p>
        </p:txBody>
      </p:sp>
    </p:spTree>
    <p:extLst>
      <p:ext uri="{BB962C8B-B14F-4D97-AF65-F5344CB8AC3E}">
        <p14:creationId xmlns:p14="http://schemas.microsoft.com/office/powerpoint/2010/main" val="263951236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960FE0-384E-4C08-90CF-AFDB5C7FC852}"/>
              </a:ext>
            </a:extLst>
          </p:cNvPr>
          <p:cNvSpPr>
            <a:spLocks noGrp="1"/>
          </p:cNvSpPr>
          <p:nvPr>
            <p:ph type="title"/>
          </p:nvPr>
        </p:nvSpPr>
        <p:spPr/>
        <p:txBody>
          <a:bodyPr/>
          <a:lstStyle/>
          <a:p>
            <a:r>
              <a:rPr lang="en-US" dirty="0"/>
              <a:t>UDDI implementations</a:t>
            </a:r>
          </a:p>
        </p:txBody>
      </p:sp>
      <p:sp>
        <p:nvSpPr>
          <p:cNvPr id="3" name="Content Placeholder 2">
            <a:extLst>
              <a:ext uri="{FF2B5EF4-FFF2-40B4-BE49-F238E27FC236}">
                <a16:creationId xmlns:a16="http://schemas.microsoft.com/office/drawing/2014/main" id="{5FD1E4FF-65F2-48D7-B34F-A248CCF840BB}"/>
              </a:ext>
            </a:extLst>
          </p:cNvPr>
          <p:cNvSpPr>
            <a:spLocks noGrp="1"/>
          </p:cNvSpPr>
          <p:nvPr>
            <p:ph idx="1"/>
          </p:nvPr>
        </p:nvSpPr>
        <p:spPr/>
        <p:txBody>
          <a:bodyPr/>
          <a:lstStyle/>
          <a:p>
            <a:r>
              <a:rPr lang="en-US" dirty="0">
                <a:solidFill>
                  <a:srgbClr val="FF0000"/>
                </a:solidFill>
              </a:rPr>
              <a:t>Public </a:t>
            </a:r>
            <a:r>
              <a:rPr lang="en-US" dirty="0"/>
              <a:t>federated network of UDDI registries available on the Internet</a:t>
            </a:r>
          </a:p>
          <a:p>
            <a:pPr lvl="1"/>
            <a:r>
              <a:rPr lang="en-US" dirty="0"/>
              <a:t>UDDI registry is a part of the global federated network</a:t>
            </a:r>
          </a:p>
          <a:p>
            <a:r>
              <a:rPr lang="en-US" dirty="0">
                <a:solidFill>
                  <a:srgbClr val="FF0000"/>
                </a:solidFill>
              </a:rPr>
              <a:t>Private</a:t>
            </a:r>
            <a:r>
              <a:rPr lang="en-US" dirty="0"/>
              <a:t> UDDI registries developed by companies or industry groups</a:t>
            </a:r>
          </a:p>
          <a:p>
            <a:pPr lvl="1"/>
            <a:r>
              <a:rPr lang="en-US" dirty="0"/>
              <a:t>UDDI registry is privately owned and operated </a:t>
            </a:r>
          </a:p>
          <a:p>
            <a:pPr lvl="1"/>
            <a:r>
              <a:rPr lang="en-US" dirty="0"/>
              <a:t>Allows members of the </a:t>
            </a:r>
            <a:r>
              <a:rPr lang="en-US" dirty="0">
                <a:solidFill>
                  <a:srgbClr val="FF0000"/>
                </a:solidFill>
              </a:rPr>
              <a:t>company or the industry group </a:t>
            </a:r>
            <a:r>
              <a:rPr lang="en-US" dirty="0"/>
              <a:t>to share and advertise services amongst themselves </a:t>
            </a:r>
          </a:p>
          <a:p>
            <a:pPr lvl="1"/>
            <a:endParaRPr lang="en-US" dirty="0"/>
          </a:p>
          <a:p>
            <a:r>
              <a:rPr lang="en-US" dirty="0">
                <a:solidFill>
                  <a:srgbClr val="00B050"/>
                </a:solidFill>
              </a:rPr>
              <a:t>In common</a:t>
            </a:r>
            <a:r>
              <a:rPr lang="en-US" dirty="0"/>
              <a:t>: Web services API for publishing and locating businesses and services advertised within the UDDI registry </a:t>
            </a:r>
          </a:p>
          <a:p>
            <a:endParaRPr lang="en-US" dirty="0"/>
          </a:p>
        </p:txBody>
      </p:sp>
    </p:spTree>
    <p:extLst>
      <p:ext uri="{BB962C8B-B14F-4D97-AF65-F5344CB8AC3E}">
        <p14:creationId xmlns:p14="http://schemas.microsoft.com/office/powerpoint/2010/main" val="177070901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43F91F-0E63-4844-A7A5-C921636954ED}"/>
              </a:ext>
            </a:extLst>
          </p:cNvPr>
          <p:cNvSpPr>
            <a:spLocks noGrp="1"/>
          </p:cNvSpPr>
          <p:nvPr>
            <p:ph type="title"/>
          </p:nvPr>
        </p:nvSpPr>
        <p:spPr/>
        <p:txBody>
          <a:bodyPr/>
          <a:lstStyle/>
          <a:p>
            <a:r>
              <a:rPr lang="en-US" dirty="0"/>
              <a:t>UDDI alternative use</a:t>
            </a:r>
          </a:p>
        </p:txBody>
      </p:sp>
      <p:sp>
        <p:nvSpPr>
          <p:cNvPr id="3" name="Content Placeholder 2">
            <a:extLst>
              <a:ext uri="{FF2B5EF4-FFF2-40B4-BE49-F238E27FC236}">
                <a16:creationId xmlns:a16="http://schemas.microsoft.com/office/drawing/2014/main" id="{D52EBA5C-9EF1-41C8-AE0E-0EF0D70428B3}"/>
              </a:ext>
            </a:extLst>
          </p:cNvPr>
          <p:cNvSpPr>
            <a:spLocks noGrp="1"/>
          </p:cNvSpPr>
          <p:nvPr>
            <p:ph idx="1"/>
          </p:nvPr>
        </p:nvSpPr>
        <p:spPr/>
        <p:txBody>
          <a:bodyPr>
            <a:normAutofit/>
          </a:bodyPr>
          <a:lstStyle/>
          <a:p>
            <a:r>
              <a:rPr lang="en-US" sz="3600" dirty="0"/>
              <a:t>Support SOA governance within an organization</a:t>
            </a:r>
          </a:p>
          <a:p>
            <a:r>
              <a:rPr lang="en-US" sz="3600" dirty="0"/>
              <a:t>Offering a standardized way to </a:t>
            </a:r>
          </a:p>
          <a:p>
            <a:pPr lvl="1"/>
            <a:r>
              <a:rPr lang="en-US" sz="3200" dirty="0"/>
              <a:t>catalog company </a:t>
            </a:r>
            <a:r>
              <a:rPr lang="en-US" sz="3200" dirty="0" err="1"/>
              <a:t>matadata</a:t>
            </a:r>
            <a:endParaRPr lang="en-US" sz="3200" dirty="0"/>
          </a:p>
          <a:p>
            <a:pPr lvl="1"/>
            <a:r>
              <a:rPr lang="en-US" sz="3200" dirty="0"/>
              <a:t>categorize it in multiple dimensions</a:t>
            </a:r>
          </a:p>
          <a:p>
            <a:r>
              <a:rPr lang="en-US" sz="3600" dirty="0"/>
              <a:t>Used to dynamically bind client systems to implementations</a:t>
            </a:r>
          </a:p>
          <a:p>
            <a:pPr marL="0" indent="0">
              <a:buNone/>
            </a:pPr>
            <a:endParaRPr lang="en-US" sz="3600" dirty="0"/>
          </a:p>
        </p:txBody>
      </p:sp>
    </p:spTree>
    <p:extLst>
      <p:ext uri="{BB962C8B-B14F-4D97-AF65-F5344CB8AC3E}">
        <p14:creationId xmlns:p14="http://schemas.microsoft.com/office/powerpoint/2010/main" val="336668368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1F9A7-C422-4667-A59C-2914E346EDFF}"/>
              </a:ext>
            </a:extLst>
          </p:cNvPr>
          <p:cNvSpPr>
            <a:spLocks noGrp="1"/>
          </p:cNvSpPr>
          <p:nvPr>
            <p:ph type="title"/>
          </p:nvPr>
        </p:nvSpPr>
        <p:spPr/>
        <p:txBody>
          <a:bodyPr/>
          <a:lstStyle/>
          <a:p>
            <a:r>
              <a:rPr lang="en-US" dirty="0"/>
              <a:t>Example – UDDI registry in a large enterprise</a:t>
            </a:r>
          </a:p>
        </p:txBody>
      </p:sp>
      <p:sp>
        <p:nvSpPr>
          <p:cNvPr id="3" name="Content Placeholder 2">
            <a:extLst>
              <a:ext uri="{FF2B5EF4-FFF2-40B4-BE49-F238E27FC236}">
                <a16:creationId xmlns:a16="http://schemas.microsoft.com/office/drawing/2014/main" id="{226919EC-0AD5-4E12-800B-9DCB1952F34D}"/>
              </a:ext>
            </a:extLst>
          </p:cNvPr>
          <p:cNvSpPr>
            <a:spLocks noGrp="1"/>
          </p:cNvSpPr>
          <p:nvPr>
            <p:ph idx="1"/>
          </p:nvPr>
        </p:nvSpPr>
        <p:spPr/>
        <p:txBody>
          <a:bodyPr>
            <a:normAutofit/>
          </a:bodyPr>
          <a:lstStyle/>
          <a:p>
            <a:r>
              <a:rPr lang="en-US" sz="3200" dirty="0"/>
              <a:t>A “Widget, Ltd” company has an existing application called “</a:t>
            </a:r>
            <a:r>
              <a:rPr lang="en-US" sz="3200" dirty="0" err="1"/>
              <a:t>OurEmployeesHR</a:t>
            </a:r>
            <a:r>
              <a:rPr lang="en-US" sz="3200" dirty="0"/>
              <a:t>” that provides telephone numbers and human resources (HR) information about employees</a:t>
            </a:r>
          </a:p>
          <a:p>
            <a:endParaRPr lang="en-US" sz="3200" dirty="0"/>
          </a:p>
        </p:txBody>
      </p:sp>
    </p:spTree>
    <p:extLst>
      <p:ext uri="{BB962C8B-B14F-4D97-AF65-F5344CB8AC3E}">
        <p14:creationId xmlns:p14="http://schemas.microsoft.com/office/powerpoint/2010/main" val="359201554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1F9A7-C422-4667-A59C-2914E346EDFF}"/>
              </a:ext>
            </a:extLst>
          </p:cNvPr>
          <p:cNvSpPr>
            <a:spLocks noGrp="1"/>
          </p:cNvSpPr>
          <p:nvPr>
            <p:ph type="title"/>
          </p:nvPr>
        </p:nvSpPr>
        <p:spPr/>
        <p:txBody>
          <a:bodyPr/>
          <a:lstStyle/>
          <a:p>
            <a:r>
              <a:rPr lang="en-US" dirty="0"/>
              <a:t>Example – UDDI registry in a large enterprise</a:t>
            </a:r>
          </a:p>
        </p:txBody>
      </p:sp>
      <p:sp>
        <p:nvSpPr>
          <p:cNvPr id="3" name="Content Placeholder 2">
            <a:extLst>
              <a:ext uri="{FF2B5EF4-FFF2-40B4-BE49-F238E27FC236}">
                <a16:creationId xmlns:a16="http://schemas.microsoft.com/office/drawing/2014/main" id="{226919EC-0AD5-4E12-800B-9DCB1952F34D}"/>
              </a:ext>
            </a:extLst>
          </p:cNvPr>
          <p:cNvSpPr>
            <a:spLocks noGrp="1"/>
          </p:cNvSpPr>
          <p:nvPr>
            <p:ph idx="1"/>
          </p:nvPr>
        </p:nvSpPr>
        <p:spPr/>
        <p:txBody>
          <a:bodyPr>
            <a:normAutofit lnSpcReduction="10000"/>
          </a:bodyPr>
          <a:lstStyle/>
          <a:p>
            <a:r>
              <a:rPr lang="en-US" sz="3200" dirty="0"/>
              <a:t>A “Widget, Ltd” company has an existing application called “</a:t>
            </a:r>
            <a:r>
              <a:rPr lang="en-US" sz="3200" dirty="0" err="1"/>
              <a:t>OurEmployeesHR</a:t>
            </a:r>
            <a:r>
              <a:rPr lang="en-US" sz="3200" dirty="0"/>
              <a:t>” that provides telephone numbers and human resources (HR) information about employees</a:t>
            </a:r>
          </a:p>
          <a:p>
            <a:r>
              <a:rPr lang="en-US" sz="3200" dirty="0"/>
              <a:t>You are a developer in the same company. You want to write an application called “Procurement” for a procurement function that also needs to provide HR information to the supplier</a:t>
            </a:r>
          </a:p>
          <a:p>
            <a:pPr lvl="1"/>
            <a:r>
              <a:rPr lang="en-US" sz="2800" dirty="0"/>
              <a:t>Your application needs to give the supplier access to the employee account codes after the employee provides a name or serial number </a:t>
            </a:r>
          </a:p>
          <a:p>
            <a:endParaRPr lang="en-US" sz="3200" dirty="0"/>
          </a:p>
        </p:txBody>
      </p:sp>
    </p:spTree>
    <p:extLst>
      <p:ext uri="{BB962C8B-B14F-4D97-AF65-F5344CB8AC3E}">
        <p14:creationId xmlns:p14="http://schemas.microsoft.com/office/powerpoint/2010/main" val="178981688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8103227-CC26-4FB9-B401-C11D696C32BA}"/>
              </a:ext>
            </a:extLst>
          </p:cNvPr>
          <p:cNvSpPr txBox="1"/>
          <p:nvPr>
            <p:custDataLst>
              <p:tags r:id="rId2"/>
            </p:custDataLst>
          </p:nvPr>
        </p:nvSpPr>
        <p:spPr>
          <a:xfrm>
            <a:off x="1219200" y="635000"/>
            <a:ext cx="9753600" cy="2143125"/>
          </a:xfrm>
          <a:prstGeom prst="rect">
            <a:avLst/>
          </a:prstGeom>
          <a:noFill/>
        </p:spPr>
        <p:txBody>
          <a:bodyPr vert="horz" wrap="square" rtlCol="0" anchor="ctr" anchorCtr="0">
            <a:noAutofit/>
          </a:bodyPr>
          <a:lstStyle/>
          <a:p>
            <a:r>
              <a:rPr 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Consider scenario </a:t>
            </a:r>
            <a:r>
              <a:rPr lang="en-US" sz="2600" u="sng"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before the Web services</a:t>
            </a:r>
            <a:r>
              <a:rPr 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 Can you reuse the existing </a:t>
            </a:r>
            <a:r>
              <a:rPr lang="en-US" sz="2600" dirty="0">
                <a:solidFill>
                  <a:srgbClr val="000000"/>
                </a:solidFill>
                <a:latin typeface="Microsoft Yahei" panose="020B0503020204020204" pitchFamily="34" charset="-122"/>
                <a:ea typeface="Microsoft Yahei" panose="020B0503020204020204" pitchFamily="34" charset="-122"/>
              </a:rPr>
              <a:t>“</a:t>
            </a:r>
            <a:r>
              <a:rPr lang="en-US" sz="2600" dirty="0" err="1">
                <a:solidFill>
                  <a:srgbClr val="000000"/>
                </a:solidFill>
                <a:latin typeface="Microsoft Yahei" panose="020B0503020204020204" pitchFamily="34" charset="-122"/>
                <a:ea typeface="Microsoft Yahei" panose="020B0503020204020204" pitchFamily="34" charset="-122"/>
              </a:rPr>
              <a:t>OurEmployeesHR</a:t>
            </a:r>
            <a:r>
              <a:rPr lang="en-US" sz="2600" dirty="0">
                <a:solidFill>
                  <a:srgbClr val="000000"/>
                </a:solidFill>
                <a:latin typeface="Microsoft Yahei" panose="020B0503020204020204" pitchFamily="34" charset="-122"/>
                <a:ea typeface="Microsoft Yahei" panose="020B0503020204020204" pitchFamily="34" charset="-122"/>
              </a:rPr>
              <a:t>” application while writing your own “Procurement” application? What problems do you see? (you cannot use Web services to help you)</a:t>
            </a:r>
            <a:endParaRPr 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2" name="矩形: 圆角 1">
            <a:extLst>
              <a:ext uri="{FF2B5EF4-FFF2-40B4-BE49-F238E27FC236}">
                <a16:creationId xmlns:a16="http://schemas.microsoft.com/office/drawing/2014/main" id="{8A701F4E-46D7-439F-931F-C1009674A8EF}"/>
              </a:ext>
            </a:extLst>
          </p:cNvPr>
          <p:cNvSpPr/>
          <p:nvPr>
            <p:custDataLst>
              <p:tags r:id="rId3"/>
            </p:custDataLst>
          </p:nvPr>
        </p:nvSpPr>
        <p:spPr>
          <a:xfrm>
            <a:off x="89154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AU"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Answer</a:t>
            </a:r>
            <a:endParaRPr lang="x-none"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nvGrpSpPr>
          <p:cNvPr id="7" name="组合 6">
            <a:extLst>
              <a:ext uri="{FF2B5EF4-FFF2-40B4-BE49-F238E27FC236}">
                <a16:creationId xmlns:a16="http://schemas.microsoft.com/office/drawing/2014/main" id="{D69A82C2-3049-4476-8A6B-B528B8072163}"/>
              </a:ext>
            </a:extLst>
          </p:cNvPr>
          <p:cNvGrpSpPr/>
          <p:nvPr>
            <p:custDataLst>
              <p:tags r:id="rId4"/>
            </p:custDataLst>
          </p:nvPr>
        </p:nvGrpSpPr>
        <p:grpSpPr>
          <a:xfrm>
            <a:off x="0" y="0"/>
            <a:ext cx="12192000" cy="635000"/>
            <a:chOff x="0" y="0"/>
            <a:chExt cx="12192000" cy="635000"/>
          </a:xfrm>
        </p:grpSpPr>
        <p:sp>
          <p:nvSpPr>
            <p:cNvPr id="8" name="TitleBackground">
              <a:extLst>
                <a:ext uri="{FF2B5EF4-FFF2-40B4-BE49-F238E27FC236}">
                  <a16:creationId xmlns:a16="http://schemas.microsoft.com/office/drawing/2014/main" id="{E277E4DE-DFEE-4338-AEC6-39A30CAA73C4}"/>
                </a:ext>
              </a:extLst>
            </p:cNvPr>
            <p:cNvSpPr/>
            <p:nvPr>
              <p:custDataLst>
                <p:tags r:id="rId6"/>
              </p:custDataLst>
            </p:nvPr>
          </p:nvSpPr>
          <p:spPr>
            <a:xfrm>
              <a:off x="0" y="0"/>
              <a:ext cx="12192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lorBlock">
              <a:extLst>
                <a:ext uri="{FF2B5EF4-FFF2-40B4-BE49-F238E27FC236}">
                  <a16:creationId xmlns:a16="http://schemas.microsoft.com/office/drawing/2014/main" id="{49770E3A-16E0-40D8-A65F-F4175FD7AC15}"/>
                </a:ext>
              </a:extLst>
            </p:cNvPr>
            <p:cNvSpPr/>
            <p:nvPr>
              <p:custDataLst>
                <p:tags r:id="rId7"/>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ypeText">
              <a:extLst>
                <a:ext uri="{FF2B5EF4-FFF2-40B4-BE49-F238E27FC236}">
                  <a16:creationId xmlns:a16="http://schemas.microsoft.com/office/drawing/2014/main" id="{AFF7205F-9AC6-4C96-9C58-24CB96BA19C1}"/>
                </a:ext>
              </a:extLst>
            </p:cNvPr>
            <p:cNvSpPr txBox="1"/>
            <p:nvPr>
              <p:custDataLst>
                <p:tags r:id="rId8"/>
              </p:custDataLst>
            </p:nvPr>
          </p:nvSpPr>
          <p:spPr>
            <a:xfrm>
              <a:off x="254000" y="0"/>
              <a:ext cx="1905000" cy="635000"/>
            </a:xfrm>
            <a:prstGeom prst="rect">
              <a:avLst/>
            </a:prstGeom>
            <a:noFill/>
          </p:spPr>
          <p:txBody>
            <a:bodyPr vert="horz" wrap="none" rtlCol="0" anchor="ctr" anchorCtr="0">
              <a:noAutofit/>
            </a:bodyPr>
            <a:lstStyle/>
            <a:p>
              <a:r>
                <a:rPr lang="en-US">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Open Question</a:t>
              </a:r>
            </a:p>
          </p:txBody>
        </p:sp>
        <p:sp>
          <p:nvSpPr>
            <p:cNvPr id="5" name="TipText">
              <a:extLst>
                <a:ext uri="{FF2B5EF4-FFF2-40B4-BE49-F238E27FC236}">
                  <a16:creationId xmlns:a16="http://schemas.microsoft.com/office/drawing/2014/main" id="{43A587D5-8ECA-4B53-A92A-7E96B863C415}"/>
                </a:ext>
              </a:extLst>
            </p:cNvPr>
            <p:cNvSpPr txBox="1"/>
            <p:nvPr>
              <p:custDataLst>
                <p:tags r:id="rId9"/>
              </p:custDataLst>
            </p:nvPr>
          </p:nvSpPr>
          <p:spPr>
            <a:xfrm>
              <a:off x="2173605" y="109220"/>
              <a:ext cx="2286000" cy="508000"/>
            </a:xfrm>
            <a:prstGeom prst="rect">
              <a:avLst/>
            </a:prstGeom>
            <a:noFill/>
          </p:spPr>
          <p:txBody>
            <a:bodyPr vert="horz" wrap="none" rtlCol="0" anchor="ctr" anchorCtr="0">
              <a:noAutofit/>
            </a:bodyPr>
            <a:lstStyle/>
            <a:p>
              <a:r>
                <a:rPr lang="en-AU" sz="14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Points: 10</a:t>
              </a:r>
              <a:endParaRPr lang="x-none" sz="14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pic>
        <p:nvPicPr>
          <p:cNvPr id="4" name="图片 3">
            <a:extLst>
              <a:ext uri="{FF2B5EF4-FFF2-40B4-BE49-F238E27FC236}">
                <a16:creationId xmlns:a16="http://schemas.microsoft.com/office/drawing/2014/main" id="{50DBEFA9-28E7-4711-A3DC-B2A9302E2EEA}"/>
              </a:ext>
            </a:extLst>
          </p:cNvPr>
          <p:cNvPicPr>
            <a:picLocks/>
          </p:cNvPicPr>
          <p:nvPr>
            <p:custDataLst>
              <p:tags r:id="rId5"/>
            </p:custDataLst>
          </p:nvPr>
        </p:nvPicPr>
        <p:blipFill>
          <a:blip r:embed="rId11">
            <a:extLst>
              <a:ext uri="{28A0092B-C50C-407E-A947-70E740481C1C}">
                <a14:useLocalDpi xmlns:a14="http://schemas.microsoft.com/office/drawing/2010/main" val="0"/>
              </a:ext>
            </a:extLst>
          </a:blip>
          <a:stretch>
            <a:fillRect/>
          </a:stretch>
        </p:blipFill>
        <p:spPr>
          <a:xfrm>
            <a:off x="10642600" y="63500"/>
            <a:ext cx="1422400" cy="508000"/>
          </a:xfrm>
          <a:prstGeom prst="rect">
            <a:avLst/>
          </a:prstGeom>
        </p:spPr>
      </p:pic>
    </p:spTree>
    <p:custDataLst>
      <p:tags r:id="rId1"/>
    </p:custDataLst>
    <p:extLst>
      <p:ext uri="{BB962C8B-B14F-4D97-AF65-F5344CB8AC3E}">
        <p14:creationId xmlns:p14="http://schemas.microsoft.com/office/powerpoint/2010/main" val="291943401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305AFB-867E-42E8-875F-0733C4E94EC9}"/>
              </a:ext>
            </a:extLst>
          </p:cNvPr>
          <p:cNvSpPr>
            <a:spLocks noGrp="1"/>
          </p:cNvSpPr>
          <p:nvPr>
            <p:ph type="title"/>
          </p:nvPr>
        </p:nvSpPr>
        <p:spPr/>
        <p:txBody>
          <a:bodyPr/>
          <a:lstStyle/>
          <a:p>
            <a:r>
              <a:rPr lang="en-US" dirty="0"/>
              <a:t>Example (</a:t>
            </a:r>
            <a:r>
              <a:rPr lang="en-US" dirty="0" err="1"/>
              <a:t>cont</a:t>
            </a:r>
            <a:r>
              <a:rPr lang="en-US" dirty="0"/>
              <a:t>)</a:t>
            </a:r>
          </a:p>
        </p:txBody>
      </p:sp>
      <p:sp>
        <p:nvSpPr>
          <p:cNvPr id="3" name="Content Placeholder 2">
            <a:extLst>
              <a:ext uri="{FF2B5EF4-FFF2-40B4-BE49-F238E27FC236}">
                <a16:creationId xmlns:a16="http://schemas.microsoft.com/office/drawing/2014/main" id="{AD8B8BF2-C078-473C-BB46-268CF6463077}"/>
              </a:ext>
            </a:extLst>
          </p:cNvPr>
          <p:cNvSpPr>
            <a:spLocks noGrp="1"/>
          </p:cNvSpPr>
          <p:nvPr>
            <p:ph idx="1"/>
          </p:nvPr>
        </p:nvSpPr>
        <p:spPr/>
        <p:txBody>
          <a:bodyPr>
            <a:normAutofit/>
          </a:bodyPr>
          <a:lstStyle/>
          <a:p>
            <a:r>
              <a:rPr lang="en-US" sz="4000" dirty="0"/>
              <a:t>Before the web services</a:t>
            </a:r>
          </a:p>
          <a:p>
            <a:pPr lvl="1"/>
            <a:r>
              <a:rPr lang="en-US" sz="3600" dirty="0"/>
              <a:t>The developer does not know about the similar application </a:t>
            </a:r>
          </a:p>
        </p:txBody>
      </p:sp>
    </p:spTree>
    <p:extLst>
      <p:ext uri="{BB962C8B-B14F-4D97-AF65-F5344CB8AC3E}">
        <p14:creationId xmlns:p14="http://schemas.microsoft.com/office/powerpoint/2010/main" val="16208148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B2B using SOAP </a:t>
            </a: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06243" y="1677247"/>
            <a:ext cx="7069118" cy="44874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1480109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305AFB-867E-42E8-875F-0733C4E94EC9}"/>
              </a:ext>
            </a:extLst>
          </p:cNvPr>
          <p:cNvSpPr>
            <a:spLocks noGrp="1"/>
          </p:cNvSpPr>
          <p:nvPr>
            <p:ph type="title"/>
          </p:nvPr>
        </p:nvSpPr>
        <p:spPr/>
        <p:txBody>
          <a:bodyPr/>
          <a:lstStyle/>
          <a:p>
            <a:r>
              <a:rPr lang="en-US" dirty="0"/>
              <a:t>Example (</a:t>
            </a:r>
            <a:r>
              <a:rPr lang="en-US" dirty="0" err="1"/>
              <a:t>cont</a:t>
            </a:r>
            <a:r>
              <a:rPr lang="en-US" dirty="0"/>
              <a:t>)</a:t>
            </a:r>
          </a:p>
        </p:txBody>
      </p:sp>
      <p:sp>
        <p:nvSpPr>
          <p:cNvPr id="3" name="Content Placeholder 2">
            <a:extLst>
              <a:ext uri="{FF2B5EF4-FFF2-40B4-BE49-F238E27FC236}">
                <a16:creationId xmlns:a16="http://schemas.microsoft.com/office/drawing/2014/main" id="{AD8B8BF2-C078-473C-BB46-268CF6463077}"/>
              </a:ext>
            </a:extLst>
          </p:cNvPr>
          <p:cNvSpPr>
            <a:spLocks noGrp="1"/>
          </p:cNvSpPr>
          <p:nvPr>
            <p:ph idx="1"/>
          </p:nvPr>
        </p:nvSpPr>
        <p:spPr/>
        <p:txBody>
          <a:bodyPr>
            <a:normAutofit/>
          </a:bodyPr>
          <a:lstStyle/>
          <a:p>
            <a:r>
              <a:rPr lang="en-US" sz="4000" dirty="0"/>
              <a:t>Before the web services</a:t>
            </a:r>
          </a:p>
          <a:p>
            <a:pPr lvl="1"/>
            <a:r>
              <a:rPr lang="en-US" sz="3600" dirty="0"/>
              <a:t>The developer does not know about the similar application </a:t>
            </a:r>
          </a:p>
          <a:p>
            <a:pPr lvl="1"/>
            <a:r>
              <a:rPr lang="en-US" sz="3600" dirty="0"/>
              <a:t>The developer knows about the application but cannot reuse it because of technical barriers</a:t>
            </a:r>
          </a:p>
        </p:txBody>
      </p:sp>
    </p:spTree>
    <p:extLst>
      <p:ext uri="{BB962C8B-B14F-4D97-AF65-F5344CB8AC3E}">
        <p14:creationId xmlns:p14="http://schemas.microsoft.com/office/powerpoint/2010/main" val="377888482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305AFB-867E-42E8-875F-0733C4E94EC9}"/>
              </a:ext>
            </a:extLst>
          </p:cNvPr>
          <p:cNvSpPr>
            <a:spLocks noGrp="1"/>
          </p:cNvSpPr>
          <p:nvPr>
            <p:ph type="title"/>
          </p:nvPr>
        </p:nvSpPr>
        <p:spPr/>
        <p:txBody>
          <a:bodyPr/>
          <a:lstStyle/>
          <a:p>
            <a:r>
              <a:rPr lang="en-US" dirty="0"/>
              <a:t>Example (</a:t>
            </a:r>
            <a:r>
              <a:rPr lang="en-US" dirty="0" err="1"/>
              <a:t>cont</a:t>
            </a:r>
            <a:r>
              <a:rPr lang="en-US" dirty="0"/>
              <a:t>)</a:t>
            </a:r>
          </a:p>
        </p:txBody>
      </p:sp>
      <p:sp>
        <p:nvSpPr>
          <p:cNvPr id="3" name="Content Placeholder 2">
            <a:extLst>
              <a:ext uri="{FF2B5EF4-FFF2-40B4-BE49-F238E27FC236}">
                <a16:creationId xmlns:a16="http://schemas.microsoft.com/office/drawing/2014/main" id="{AD8B8BF2-C078-473C-BB46-268CF6463077}"/>
              </a:ext>
            </a:extLst>
          </p:cNvPr>
          <p:cNvSpPr>
            <a:spLocks noGrp="1"/>
          </p:cNvSpPr>
          <p:nvPr>
            <p:ph idx="1"/>
          </p:nvPr>
        </p:nvSpPr>
        <p:spPr/>
        <p:txBody>
          <a:bodyPr>
            <a:normAutofit/>
          </a:bodyPr>
          <a:lstStyle/>
          <a:p>
            <a:r>
              <a:rPr lang="en-US" sz="4000" dirty="0"/>
              <a:t>Before the web services</a:t>
            </a:r>
          </a:p>
          <a:p>
            <a:pPr lvl="1"/>
            <a:r>
              <a:rPr lang="en-US" sz="3600" dirty="0"/>
              <a:t>The developer does not know about the similar application </a:t>
            </a:r>
          </a:p>
          <a:p>
            <a:pPr lvl="1"/>
            <a:r>
              <a:rPr lang="en-US" sz="3600" dirty="0"/>
              <a:t>The developer knows about the application but cannot reuse it because of technical barriers</a:t>
            </a:r>
          </a:p>
          <a:p>
            <a:pPr lvl="1"/>
            <a:r>
              <a:rPr lang="en-US" sz="3600" dirty="0"/>
              <a:t>The developer knows about the application and reuses it, but only after significant time and negotiation</a:t>
            </a:r>
          </a:p>
        </p:txBody>
      </p:sp>
    </p:spTree>
    <p:extLst>
      <p:ext uri="{BB962C8B-B14F-4D97-AF65-F5344CB8AC3E}">
        <p14:creationId xmlns:p14="http://schemas.microsoft.com/office/powerpoint/2010/main" val="62224271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0890398-B3D3-4CC5-8613-CF13A6BAE05F}"/>
              </a:ext>
            </a:extLst>
          </p:cNvPr>
          <p:cNvSpPr txBox="1"/>
          <p:nvPr>
            <p:custDataLst>
              <p:tags r:id="rId2"/>
            </p:custDataLst>
          </p:nvPr>
        </p:nvSpPr>
        <p:spPr>
          <a:xfrm>
            <a:off x="1206500" y="744220"/>
            <a:ext cx="9753600" cy="3575853"/>
          </a:xfrm>
          <a:prstGeom prst="rect">
            <a:avLst/>
          </a:prstGeom>
          <a:noFill/>
        </p:spPr>
        <p:txBody>
          <a:bodyPr vert="horz" wrap="square" rtlCol="0" anchor="ctr" anchorCtr="0">
            <a:noAutofit/>
          </a:bodyPr>
          <a:lstStyle/>
          <a:p>
            <a:endParaRPr lang="en-US" sz="24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a:p>
            <a:r>
              <a:rPr lang="en-US" sz="24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Now consider a scenario where the “Widget, Ltd” decides to </a:t>
            </a:r>
            <a:r>
              <a:rPr lang="en-US" sz="2400" u="sng"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use Web services</a:t>
            </a:r>
            <a:r>
              <a:rPr lang="en-US" sz="24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  Describe how a developer of “Procurement” application can reuse “</a:t>
            </a:r>
            <a:r>
              <a:rPr lang="en-US" sz="2400" dirty="0" err="1">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OurEmployeesHR</a:t>
            </a:r>
            <a:r>
              <a:rPr lang="en-US" sz="24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 application. </a:t>
            </a:r>
          </a:p>
          <a:p>
            <a:endParaRPr lang="en-US" sz="24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a:p>
            <a:r>
              <a:rPr lang="en-US" sz="24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What steps must be taken? How is UDDI used here? What would be the benefits for the developer and for the company?</a:t>
            </a:r>
          </a:p>
        </p:txBody>
      </p:sp>
      <p:sp>
        <p:nvSpPr>
          <p:cNvPr id="2" name="矩形: 圆角 1">
            <a:extLst>
              <a:ext uri="{FF2B5EF4-FFF2-40B4-BE49-F238E27FC236}">
                <a16:creationId xmlns:a16="http://schemas.microsoft.com/office/drawing/2014/main" id="{E03574CA-03D9-49BA-956C-552EB6DFB015}"/>
              </a:ext>
            </a:extLst>
          </p:cNvPr>
          <p:cNvSpPr/>
          <p:nvPr>
            <p:custDataLst>
              <p:tags r:id="rId3"/>
            </p:custDataLst>
          </p:nvPr>
        </p:nvSpPr>
        <p:spPr>
          <a:xfrm>
            <a:off x="89154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AU"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Answer</a:t>
            </a:r>
            <a:endParaRPr lang="x-none"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nvGrpSpPr>
          <p:cNvPr id="7" name="组合 6">
            <a:extLst>
              <a:ext uri="{FF2B5EF4-FFF2-40B4-BE49-F238E27FC236}">
                <a16:creationId xmlns:a16="http://schemas.microsoft.com/office/drawing/2014/main" id="{F17AA8AF-332A-4247-B0FF-B03DDCAEF5E5}"/>
              </a:ext>
            </a:extLst>
          </p:cNvPr>
          <p:cNvGrpSpPr/>
          <p:nvPr>
            <p:custDataLst>
              <p:tags r:id="rId4"/>
            </p:custDataLst>
          </p:nvPr>
        </p:nvGrpSpPr>
        <p:grpSpPr>
          <a:xfrm>
            <a:off x="0" y="0"/>
            <a:ext cx="12192000" cy="635000"/>
            <a:chOff x="0" y="0"/>
            <a:chExt cx="12192000" cy="635000"/>
          </a:xfrm>
        </p:grpSpPr>
        <p:sp>
          <p:nvSpPr>
            <p:cNvPr id="8" name="TitleBackground">
              <a:extLst>
                <a:ext uri="{FF2B5EF4-FFF2-40B4-BE49-F238E27FC236}">
                  <a16:creationId xmlns:a16="http://schemas.microsoft.com/office/drawing/2014/main" id="{FF1C4BFB-5E68-473B-95B8-28B8334B9334}"/>
                </a:ext>
              </a:extLst>
            </p:cNvPr>
            <p:cNvSpPr/>
            <p:nvPr>
              <p:custDataLst>
                <p:tags r:id="rId6"/>
              </p:custDataLst>
            </p:nvPr>
          </p:nvSpPr>
          <p:spPr>
            <a:xfrm>
              <a:off x="0" y="0"/>
              <a:ext cx="12192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lorBlock">
              <a:extLst>
                <a:ext uri="{FF2B5EF4-FFF2-40B4-BE49-F238E27FC236}">
                  <a16:creationId xmlns:a16="http://schemas.microsoft.com/office/drawing/2014/main" id="{A99BE6FF-6164-4A56-9CEF-8F27C368D99A}"/>
                </a:ext>
              </a:extLst>
            </p:cNvPr>
            <p:cNvSpPr/>
            <p:nvPr>
              <p:custDataLst>
                <p:tags r:id="rId7"/>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ypeText">
              <a:extLst>
                <a:ext uri="{FF2B5EF4-FFF2-40B4-BE49-F238E27FC236}">
                  <a16:creationId xmlns:a16="http://schemas.microsoft.com/office/drawing/2014/main" id="{28EFB807-812F-41BF-84DA-FD2F3D7C633E}"/>
                </a:ext>
              </a:extLst>
            </p:cNvPr>
            <p:cNvSpPr txBox="1"/>
            <p:nvPr>
              <p:custDataLst>
                <p:tags r:id="rId8"/>
              </p:custDataLst>
            </p:nvPr>
          </p:nvSpPr>
          <p:spPr>
            <a:xfrm>
              <a:off x="254000" y="0"/>
              <a:ext cx="1905000" cy="635000"/>
            </a:xfrm>
            <a:prstGeom prst="rect">
              <a:avLst/>
            </a:prstGeom>
            <a:noFill/>
          </p:spPr>
          <p:txBody>
            <a:bodyPr vert="horz" wrap="none" rtlCol="0" anchor="ctr" anchorCtr="0">
              <a:noAutofit/>
            </a:bodyPr>
            <a:lstStyle/>
            <a:p>
              <a:r>
                <a:rPr lang="en-US">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Open Question</a:t>
              </a:r>
            </a:p>
          </p:txBody>
        </p:sp>
        <p:sp>
          <p:nvSpPr>
            <p:cNvPr id="5" name="TipText">
              <a:extLst>
                <a:ext uri="{FF2B5EF4-FFF2-40B4-BE49-F238E27FC236}">
                  <a16:creationId xmlns:a16="http://schemas.microsoft.com/office/drawing/2014/main" id="{9E94397F-FAE8-49C1-8D4A-DC5214435F29}"/>
                </a:ext>
              </a:extLst>
            </p:cNvPr>
            <p:cNvSpPr txBox="1"/>
            <p:nvPr>
              <p:custDataLst>
                <p:tags r:id="rId9"/>
              </p:custDataLst>
            </p:nvPr>
          </p:nvSpPr>
          <p:spPr>
            <a:xfrm>
              <a:off x="2173605" y="109220"/>
              <a:ext cx="2286000" cy="508000"/>
            </a:xfrm>
            <a:prstGeom prst="rect">
              <a:avLst/>
            </a:prstGeom>
            <a:noFill/>
          </p:spPr>
          <p:txBody>
            <a:bodyPr vert="horz" wrap="none" rtlCol="0" anchor="ctr" anchorCtr="0">
              <a:noAutofit/>
            </a:bodyPr>
            <a:lstStyle/>
            <a:p>
              <a:r>
                <a:rPr lang="en-AU" sz="14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Points: 10</a:t>
              </a:r>
              <a:endParaRPr lang="x-none" sz="14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pic>
        <p:nvPicPr>
          <p:cNvPr id="4" name="图片 3">
            <a:extLst>
              <a:ext uri="{FF2B5EF4-FFF2-40B4-BE49-F238E27FC236}">
                <a16:creationId xmlns:a16="http://schemas.microsoft.com/office/drawing/2014/main" id="{115023B2-FF7E-4EF6-BF85-1A2B6C4B47B6}"/>
              </a:ext>
            </a:extLst>
          </p:cNvPr>
          <p:cNvPicPr>
            <a:picLocks/>
          </p:cNvPicPr>
          <p:nvPr>
            <p:custDataLst>
              <p:tags r:id="rId5"/>
            </p:custDataLst>
          </p:nvPr>
        </p:nvPicPr>
        <p:blipFill>
          <a:blip r:embed="rId11">
            <a:extLst>
              <a:ext uri="{28A0092B-C50C-407E-A947-70E740481C1C}">
                <a14:useLocalDpi xmlns:a14="http://schemas.microsoft.com/office/drawing/2010/main" val="0"/>
              </a:ext>
            </a:extLst>
          </a:blip>
          <a:stretch>
            <a:fillRect/>
          </a:stretch>
        </p:blipFill>
        <p:spPr>
          <a:xfrm>
            <a:off x="10642600" y="63500"/>
            <a:ext cx="1422400" cy="508000"/>
          </a:xfrm>
          <a:prstGeom prst="rect">
            <a:avLst/>
          </a:prstGeom>
        </p:spPr>
      </p:pic>
    </p:spTree>
    <p:custDataLst>
      <p:tags r:id="rId1"/>
    </p:custDataLst>
    <p:extLst>
      <p:ext uri="{BB962C8B-B14F-4D97-AF65-F5344CB8AC3E}">
        <p14:creationId xmlns:p14="http://schemas.microsoft.com/office/powerpoint/2010/main" val="414267751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8898DA-8DAF-4B89-A33E-22E9E5E85C2C}"/>
              </a:ext>
            </a:extLst>
          </p:cNvPr>
          <p:cNvSpPr>
            <a:spLocks noGrp="1"/>
          </p:cNvSpPr>
          <p:nvPr>
            <p:ph type="title"/>
          </p:nvPr>
        </p:nvSpPr>
        <p:spPr/>
        <p:txBody>
          <a:bodyPr/>
          <a:lstStyle/>
          <a:p>
            <a:r>
              <a:rPr lang="en-US" dirty="0"/>
              <a:t>Example (</a:t>
            </a:r>
            <a:r>
              <a:rPr lang="en-US" dirty="0" err="1"/>
              <a:t>cont</a:t>
            </a:r>
            <a:r>
              <a:rPr lang="en-US" dirty="0"/>
              <a:t>)</a:t>
            </a:r>
          </a:p>
        </p:txBody>
      </p:sp>
      <p:sp>
        <p:nvSpPr>
          <p:cNvPr id="3" name="Content Placeholder 2">
            <a:extLst>
              <a:ext uri="{FF2B5EF4-FFF2-40B4-BE49-F238E27FC236}">
                <a16:creationId xmlns:a16="http://schemas.microsoft.com/office/drawing/2014/main" id="{1D84BE02-26C0-4DED-8E50-387278D230ED}"/>
              </a:ext>
            </a:extLst>
          </p:cNvPr>
          <p:cNvSpPr>
            <a:spLocks noGrp="1"/>
          </p:cNvSpPr>
          <p:nvPr>
            <p:ph idx="1"/>
          </p:nvPr>
        </p:nvSpPr>
        <p:spPr/>
        <p:txBody>
          <a:bodyPr>
            <a:normAutofit/>
          </a:bodyPr>
          <a:lstStyle/>
          <a:p>
            <a:r>
              <a:rPr lang="en-US" sz="3600" dirty="0"/>
              <a:t>With UDDI</a:t>
            </a:r>
          </a:p>
          <a:p>
            <a:pPr lvl="1"/>
            <a:r>
              <a:rPr lang="en-US" sz="3200" dirty="0"/>
              <a:t>“</a:t>
            </a:r>
            <a:r>
              <a:rPr lang="en-US" sz="3200" dirty="0" err="1"/>
              <a:t>OurEmployeesHR</a:t>
            </a:r>
            <a:r>
              <a:rPr lang="en-US" sz="3200" dirty="0"/>
              <a:t>” application is turned into a web service and published to the registry</a:t>
            </a:r>
          </a:p>
          <a:p>
            <a:pPr lvl="1"/>
            <a:endParaRPr lang="en-US" sz="2800" dirty="0"/>
          </a:p>
        </p:txBody>
      </p:sp>
    </p:spTree>
    <p:extLst>
      <p:ext uri="{BB962C8B-B14F-4D97-AF65-F5344CB8AC3E}">
        <p14:creationId xmlns:p14="http://schemas.microsoft.com/office/powerpoint/2010/main" val="94864823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8898DA-8DAF-4B89-A33E-22E9E5E85C2C}"/>
              </a:ext>
            </a:extLst>
          </p:cNvPr>
          <p:cNvSpPr>
            <a:spLocks noGrp="1"/>
          </p:cNvSpPr>
          <p:nvPr>
            <p:ph type="title"/>
          </p:nvPr>
        </p:nvSpPr>
        <p:spPr/>
        <p:txBody>
          <a:bodyPr/>
          <a:lstStyle/>
          <a:p>
            <a:r>
              <a:rPr lang="en-US" dirty="0"/>
              <a:t>Example (</a:t>
            </a:r>
            <a:r>
              <a:rPr lang="en-US" dirty="0" err="1"/>
              <a:t>cont</a:t>
            </a:r>
            <a:r>
              <a:rPr lang="en-US" dirty="0"/>
              <a:t>)</a:t>
            </a:r>
          </a:p>
        </p:txBody>
      </p:sp>
      <p:sp>
        <p:nvSpPr>
          <p:cNvPr id="3" name="Content Placeholder 2">
            <a:extLst>
              <a:ext uri="{FF2B5EF4-FFF2-40B4-BE49-F238E27FC236}">
                <a16:creationId xmlns:a16="http://schemas.microsoft.com/office/drawing/2014/main" id="{1D84BE02-26C0-4DED-8E50-387278D230ED}"/>
              </a:ext>
            </a:extLst>
          </p:cNvPr>
          <p:cNvSpPr>
            <a:spLocks noGrp="1"/>
          </p:cNvSpPr>
          <p:nvPr>
            <p:ph idx="1"/>
          </p:nvPr>
        </p:nvSpPr>
        <p:spPr/>
        <p:txBody>
          <a:bodyPr>
            <a:normAutofit/>
          </a:bodyPr>
          <a:lstStyle/>
          <a:p>
            <a:r>
              <a:rPr lang="en-US" sz="3600" dirty="0"/>
              <a:t>With UDDI</a:t>
            </a:r>
          </a:p>
          <a:p>
            <a:pPr lvl="1"/>
            <a:r>
              <a:rPr lang="en-US" sz="3200" dirty="0"/>
              <a:t>“</a:t>
            </a:r>
            <a:r>
              <a:rPr lang="en-US" sz="3200" dirty="0" err="1"/>
              <a:t>OurEmployeesHR</a:t>
            </a:r>
            <a:r>
              <a:rPr lang="en-US" sz="3200" dirty="0"/>
              <a:t>” application is turned into a web service and published to the registry</a:t>
            </a:r>
          </a:p>
          <a:p>
            <a:pPr lvl="1"/>
            <a:r>
              <a:rPr lang="en-US" sz="3200" dirty="0"/>
              <a:t>The developer can search for the web service and reuse the existing technical component in their new application for the supplier in minutes</a:t>
            </a:r>
          </a:p>
        </p:txBody>
      </p:sp>
    </p:spTree>
    <p:extLst>
      <p:ext uri="{BB962C8B-B14F-4D97-AF65-F5344CB8AC3E}">
        <p14:creationId xmlns:p14="http://schemas.microsoft.com/office/powerpoint/2010/main" val="182446842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8898DA-8DAF-4B89-A33E-22E9E5E85C2C}"/>
              </a:ext>
            </a:extLst>
          </p:cNvPr>
          <p:cNvSpPr>
            <a:spLocks noGrp="1"/>
          </p:cNvSpPr>
          <p:nvPr>
            <p:ph type="title"/>
          </p:nvPr>
        </p:nvSpPr>
        <p:spPr/>
        <p:txBody>
          <a:bodyPr/>
          <a:lstStyle/>
          <a:p>
            <a:r>
              <a:rPr lang="en-US" dirty="0"/>
              <a:t>Example (</a:t>
            </a:r>
            <a:r>
              <a:rPr lang="en-US" dirty="0" err="1"/>
              <a:t>cont</a:t>
            </a:r>
            <a:r>
              <a:rPr lang="en-US" dirty="0"/>
              <a:t>)</a:t>
            </a:r>
          </a:p>
        </p:txBody>
      </p:sp>
      <p:sp>
        <p:nvSpPr>
          <p:cNvPr id="3" name="Content Placeholder 2">
            <a:extLst>
              <a:ext uri="{FF2B5EF4-FFF2-40B4-BE49-F238E27FC236}">
                <a16:creationId xmlns:a16="http://schemas.microsoft.com/office/drawing/2014/main" id="{1D84BE02-26C0-4DED-8E50-387278D230ED}"/>
              </a:ext>
            </a:extLst>
          </p:cNvPr>
          <p:cNvSpPr>
            <a:spLocks noGrp="1"/>
          </p:cNvSpPr>
          <p:nvPr>
            <p:ph idx="1"/>
          </p:nvPr>
        </p:nvSpPr>
        <p:spPr/>
        <p:txBody>
          <a:bodyPr>
            <a:normAutofit lnSpcReduction="10000"/>
          </a:bodyPr>
          <a:lstStyle/>
          <a:p>
            <a:r>
              <a:rPr lang="en-US" sz="3600" dirty="0"/>
              <a:t>With UDDI</a:t>
            </a:r>
          </a:p>
          <a:p>
            <a:pPr lvl="1"/>
            <a:r>
              <a:rPr lang="en-US" sz="3200" dirty="0"/>
              <a:t>“</a:t>
            </a:r>
            <a:r>
              <a:rPr lang="en-US" sz="3200" dirty="0" err="1"/>
              <a:t>OurEmployeesHR</a:t>
            </a:r>
            <a:r>
              <a:rPr lang="en-US" sz="3200" dirty="0"/>
              <a:t>” application is turned into a web service and published to the registry</a:t>
            </a:r>
          </a:p>
          <a:p>
            <a:pPr lvl="1"/>
            <a:r>
              <a:rPr lang="en-US" sz="3200" dirty="0"/>
              <a:t>The developer can search for the web service and reuse the existing technical component in their new application for the supplier in minutes</a:t>
            </a:r>
          </a:p>
          <a:p>
            <a:pPr lvl="1"/>
            <a:r>
              <a:rPr lang="en-US" sz="3200" dirty="0"/>
              <a:t>The developer saves the time and gets the application running sooner</a:t>
            </a:r>
          </a:p>
          <a:p>
            <a:pPr lvl="2"/>
            <a:r>
              <a:rPr lang="en-US" sz="2800" dirty="0"/>
              <a:t>Increased efficiency</a:t>
            </a:r>
          </a:p>
          <a:p>
            <a:pPr lvl="2"/>
            <a:r>
              <a:rPr lang="en-US" sz="2800" dirty="0"/>
              <a:t>Saved time and money</a:t>
            </a:r>
          </a:p>
        </p:txBody>
      </p:sp>
    </p:spTree>
    <p:extLst>
      <p:ext uri="{BB962C8B-B14F-4D97-AF65-F5344CB8AC3E}">
        <p14:creationId xmlns:p14="http://schemas.microsoft.com/office/powerpoint/2010/main" val="410530315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E7B587F-5DD3-4F58-B2FC-D3233BB50D4C}"/>
              </a:ext>
            </a:extLst>
          </p:cNvPr>
          <p:cNvSpPr>
            <a:spLocks noGrp="1"/>
          </p:cNvSpPr>
          <p:nvPr>
            <p:ph idx="1"/>
          </p:nvPr>
        </p:nvSpPr>
        <p:spPr/>
        <p:txBody>
          <a:bodyPr>
            <a:normAutofit/>
          </a:bodyPr>
          <a:lstStyle/>
          <a:p>
            <a:r>
              <a:rPr lang="en-US" sz="3600" dirty="0"/>
              <a:t>Even though UDDI isn’t widely used, the concepts behind it are still very relevant</a:t>
            </a:r>
          </a:p>
        </p:txBody>
      </p:sp>
    </p:spTree>
    <p:extLst>
      <p:ext uri="{BB962C8B-B14F-4D97-AF65-F5344CB8AC3E}">
        <p14:creationId xmlns:p14="http://schemas.microsoft.com/office/powerpoint/2010/main" val="320349584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p:cNvSpPr>
            <a:spLocks noGrp="1" noChangeArrowheads="1"/>
          </p:cNvSpPr>
          <p:nvPr>
            <p:ph type="ctrTitle"/>
          </p:nvPr>
        </p:nvSpPr>
        <p:spPr>
          <a:xfrm>
            <a:off x="1152939" y="2743200"/>
            <a:ext cx="10686553" cy="1371600"/>
          </a:xfrm>
          <a:noFill/>
          <a:ln/>
        </p:spPr>
        <p:txBody>
          <a:bodyPr anchor="b">
            <a:normAutofit fontScale="90000"/>
          </a:bodyPr>
          <a:lstStyle/>
          <a:p>
            <a:r>
              <a:rPr lang="en-GB" altLang="en-US" sz="7200" dirty="0">
                <a:latin typeface="Swis721 Hv BT" pitchFamily="34" charset="0"/>
              </a:rPr>
              <a:t>Service Composition BPEL</a:t>
            </a:r>
            <a:endParaRPr lang="en-US" altLang="en-US" sz="6600" dirty="0">
              <a:latin typeface="Swis721 Hv BT" pitchFamily="34" charset="0"/>
            </a:endParaRPr>
          </a:p>
        </p:txBody>
      </p:sp>
    </p:spTree>
    <p:extLst>
      <p:ext uri="{BB962C8B-B14F-4D97-AF65-F5344CB8AC3E}">
        <p14:creationId xmlns:p14="http://schemas.microsoft.com/office/powerpoint/2010/main" val="417385892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GB" dirty="0"/>
              <a:t>What is service composition?</a:t>
            </a:r>
          </a:p>
        </p:txBody>
      </p:sp>
      <p:sp>
        <p:nvSpPr>
          <p:cNvPr id="3" name="内容占位符 2"/>
          <p:cNvSpPr>
            <a:spLocks noGrp="1"/>
          </p:cNvSpPr>
          <p:nvPr>
            <p:ph idx="1"/>
          </p:nvPr>
        </p:nvSpPr>
        <p:spPr/>
        <p:txBody>
          <a:bodyPr>
            <a:normAutofit/>
          </a:bodyPr>
          <a:lstStyle/>
          <a:p>
            <a:r>
              <a:rPr lang="en-GB" sz="4000" dirty="0"/>
              <a:t>Service composition allows developers to “compose” services that exchange SOAP messages and define their interfaces into an aggregate solution. </a:t>
            </a:r>
          </a:p>
          <a:p>
            <a:r>
              <a:rPr lang="en-GB" sz="4000" dirty="0"/>
              <a:t>The aggregate is a composed Web service or a so-called composite Web service.</a:t>
            </a:r>
          </a:p>
        </p:txBody>
      </p:sp>
    </p:spTree>
    <p:extLst>
      <p:ext uri="{BB962C8B-B14F-4D97-AF65-F5344CB8AC3E}">
        <p14:creationId xmlns:p14="http://schemas.microsoft.com/office/powerpoint/2010/main" val="247588862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9D1FAE1-76D0-41DE-99D1-AD943FE4822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4911" r="16284"/>
          <a:stretch/>
        </p:blipFill>
        <p:spPr bwMode="auto">
          <a:xfrm>
            <a:off x="7226178" y="57829"/>
            <a:ext cx="4950056" cy="3362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a:extLst>
              <a:ext uri="{FF2B5EF4-FFF2-40B4-BE49-F238E27FC236}">
                <a16:creationId xmlns:a16="http://schemas.microsoft.com/office/drawing/2014/main" id="{9D8500AD-B0ED-451E-B1DE-629B37492E3C}"/>
              </a:ext>
            </a:extLst>
          </p:cNvPr>
          <p:cNvSpPr>
            <a:spLocks noGrp="1"/>
          </p:cNvSpPr>
          <p:nvPr>
            <p:ph type="title"/>
          </p:nvPr>
        </p:nvSpPr>
        <p:spPr>
          <a:xfrm>
            <a:off x="838200" y="154410"/>
            <a:ext cx="10515600" cy="1325563"/>
          </a:xfrm>
        </p:spPr>
        <p:txBody>
          <a:bodyPr/>
          <a:lstStyle/>
          <a:p>
            <a:r>
              <a:rPr lang="en-GB" dirty="0"/>
              <a:t>Composite Web Service example</a:t>
            </a:r>
            <a:endParaRPr lang="x-none" dirty="0"/>
          </a:p>
        </p:txBody>
      </p:sp>
      <p:sp>
        <p:nvSpPr>
          <p:cNvPr id="3" name="内容占位符 2">
            <a:extLst>
              <a:ext uri="{FF2B5EF4-FFF2-40B4-BE49-F238E27FC236}">
                <a16:creationId xmlns:a16="http://schemas.microsoft.com/office/drawing/2014/main" id="{ACC229AF-9F0F-41D8-BBD2-85B11C6BD548}"/>
              </a:ext>
            </a:extLst>
          </p:cNvPr>
          <p:cNvSpPr>
            <a:spLocks noGrp="1"/>
          </p:cNvSpPr>
          <p:nvPr>
            <p:ph idx="1"/>
          </p:nvPr>
        </p:nvSpPr>
        <p:spPr>
          <a:xfrm>
            <a:off x="838200" y="1825625"/>
            <a:ext cx="9547167" cy="4351338"/>
          </a:xfrm>
        </p:spPr>
        <p:txBody>
          <a:bodyPr>
            <a:noAutofit/>
          </a:bodyPr>
          <a:lstStyle/>
          <a:p>
            <a:r>
              <a:rPr lang="en-US" sz="3200" dirty="0"/>
              <a:t> Multiple Web services may be required to collaborate with each other to form a composite Web service. </a:t>
            </a:r>
          </a:p>
          <a:p>
            <a:pPr lvl="1"/>
            <a:r>
              <a:rPr lang="en-US" sz="2800" dirty="0"/>
              <a:t>A travel booking Web service may include three sub-processes: flight reservation, hotel reservation, and credit card payment. </a:t>
            </a:r>
          </a:p>
          <a:p>
            <a:pPr lvl="1"/>
            <a:r>
              <a:rPr lang="en-US" sz="2800" dirty="0"/>
              <a:t>These three sub-processes may be performed by three individual Web services provided by corresponding service providers. </a:t>
            </a:r>
          </a:p>
          <a:p>
            <a:pPr lvl="1"/>
            <a:r>
              <a:rPr lang="en-US" sz="2800" dirty="0"/>
              <a:t>The travel booking Web service thus becomes a composite Web service involving three collaborative Web services. </a:t>
            </a:r>
            <a:endParaRPr lang="x-none" sz="2800" dirty="0"/>
          </a:p>
        </p:txBody>
      </p:sp>
    </p:spTree>
    <p:extLst>
      <p:ext uri="{BB962C8B-B14F-4D97-AF65-F5344CB8AC3E}">
        <p14:creationId xmlns:p14="http://schemas.microsoft.com/office/powerpoint/2010/main" val="2813877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RAINPROBLEM" val="ShortAnswer"/>
  <p:tag name="PROBLEMSCORE" val="10.0"/>
  <p:tag name="PROBLEMVOICEALLOWED" val="False"/>
</p:tagLst>
</file>

<file path=ppt/tags/tag10.xml><?xml version="1.0" encoding="utf-8"?>
<p:tagLst xmlns:a="http://schemas.openxmlformats.org/drawingml/2006/main" xmlns:r="http://schemas.openxmlformats.org/officeDocument/2006/relationships" xmlns:p="http://schemas.openxmlformats.org/presentationml/2006/main">
  <p:tag name="RAINPROBLEM" val="ShortAnswer"/>
  <p:tag name="PROBLEMSCORE" val="10.0"/>
  <p:tag name="PROBLEMVOICEALLOWED" val="False"/>
</p:tagLst>
</file>

<file path=ppt/tags/tag11.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12.xml><?xml version="1.0" encoding="utf-8"?>
<p:tagLst xmlns:a="http://schemas.openxmlformats.org/drawingml/2006/main" xmlns:r="http://schemas.openxmlformats.org/officeDocument/2006/relationships" xmlns:p="http://schemas.openxmlformats.org/presentationml/2006/main">
  <p:tag name="RAINPROBLEM" val="ProblemSubmit"/>
  <p:tag name="RAINPROBLEMTYPE" val="ShortAnswer"/>
</p:tagLst>
</file>

<file path=ppt/tags/tag1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4.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ShortAnswer"/>
</p:tagLst>
</file>

<file path=ppt/tags/tag1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9.xml><?xml version="1.0" encoding="utf-8"?>
<p:tagLst xmlns:a="http://schemas.openxmlformats.org/drawingml/2006/main" xmlns:r="http://schemas.openxmlformats.org/officeDocument/2006/relationships" xmlns:p="http://schemas.openxmlformats.org/presentationml/2006/main">
  <p:tag name="RAINPROBLEM" val="ShortAnswer"/>
  <p:tag name="PROBLEMSCORE" val="10.0"/>
  <p:tag name="PROBLEMVOICEALLOWED" val="False"/>
</p:tagLst>
</file>

<file path=ppt/tags/tag2.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20.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21.xml><?xml version="1.0" encoding="utf-8"?>
<p:tagLst xmlns:a="http://schemas.openxmlformats.org/drawingml/2006/main" xmlns:r="http://schemas.openxmlformats.org/officeDocument/2006/relationships" xmlns:p="http://schemas.openxmlformats.org/presentationml/2006/main">
  <p:tag name="RAINPROBLEM" val="ProblemSubmit"/>
  <p:tag name="RAINPROBLEMTYPE" val="ShortAnswer"/>
</p:tagLst>
</file>

<file path=ppt/tags/tag2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3.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ShortAnswer"/>
</p:tagLst>
</file>

<file path=ppt/tags/tag2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8.xml><?xml version="1.0" encoding="utf-8"?>
<p:tagLst xmlns:a="http://schemas.openxmlformats.org/drawingml/2006/main" xmlns:r="http://schemas.openxmlformats.org/officeDocument/2006/relationships" xmlns:p="http://schemas.openxmlformats.org/presentationml/2006/main">
  <p:tag name="RAINPROBLEM" val="ShortAnswer"/>
  <p:tag name="PROBLEMSCORE" val="10.0"/>
  <p:tag name="PROBLEMVOICEALLOWED" val="False"/>
</p:tagLst>
</file>

<file path=ppt/tags/tag29.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3.xml><?xml version="1.0" encoding="utf-8"?>
<p:tagLst xmlns:a="http://schemas.openxmlformats.org/drawingml/2006/main" xmlns:r="http://schemas.openxmlformats.org/officeDocument/2006/relationships" xmlns:p="http://schemas.openxmlformats.org/presentationml/2006/main">
  <p:tag name="RAINPROBLEM" val="ProblemSubmit"/>
  <p:tag name="RAINPROBLEMTYPE" val="ShortAnswer"/>
</p:tagLst>
</file>

<file path=ppt/tags/tag30.xml><?xml version="1.0" encoding="utf-8"?>
<p:tagLst xmlns:a="http://schemas.openxmlformats.org/drawingml/2006/main" xmlns:r="http://schemas.openxmlformats.org/officeDocument/2006/relationships" xmlns:p="http://schemas.openxmlformats.org/presentationml/2006/main">
  <p:tag name="RAINPROBLEM" val="ProblemSubmit"/>
  <p:tag name="RAINPROBLEMTYPE" val="ShortAnswer"/>
</p:tagLst>
</file>

<file path=ppt/tags/tag3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2.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ShortAnswer"/>
</p:tagLst>
</file>

<file path=ppt/tags/tag3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ShortAnswer"/>
</p:tagLst>
</file>

<file path=ppt/tags/tag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6260</TotalTime>
  <Words>4831</Words>
  <Application>Microsoft Office PowerPoint</Application>
  <PresentationFormat>宽屏</PresentationFormat>
  <Paragraphs>714</Paragraphs>
  <Slides>127</Slides>
  <Notes>0</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127</vt:i4>
      </vt:variant>
    </vt:vector>
  </HeadingPairs>
  <TitlesOfParts>
    <vt:vector size="138" baseType="lpstr">
      <vt:lpstr>Swis721 Hv BT</vt:lpstr>
      <vt:lpstr>Microsoft Yahei</vt:lpstr>
      <vt:lpstr>Arial</vt:lpstr>
      <vt:lpstr>Calibri</vt:lpstr>
      <vt:lpstr>Calibri Light</vt:lpstr>
      <vt:lpstr>Comic Sans MS</vt:lpstr>
      <vt:lpstr>Courier New</vt:lpstr>
      <vt:lpstr>Garamond</vt:lpstr>
      <vt:lpstr>Times New Roman</vt:lpstr>
      <vt:lpstr>Wingdings</vt:lpstr>
      <vt:lpstr>Office Theme</vt:lpstr>
      <vt:lpstr>COMP3017  Service Computing</vt:lpstr>
      <vt:lpstr>Review</vt:lpstr>
      <vt:lpstr>PowerPoint 演示文稿</vt:lpstr>
      <vt:lpstr>Using the Protocols Together – service request perspective</vt:lpstr>
      <vt:lpstr>Using the Protocols Together – service provider perspective</vt:lpstr>
      <vt:lpstr>PowerPoint 演示文稿</vt:lpstr>
      <vt:lpstr>PowerPoint 演示文稿</vt:lpstr>
      <vt:lpstr>SOAP uses</vt:lpstr>
      <vt:lpstr>B2B using SOAP </vt:lpstr>
      <vt:lpstr>EAI using SOAP</vt:lpstr>
      <vt:lpstr>Where are SOAP and WSDL Used?</vt:lpstr>
      <vt:lpstr>Module Three: Service Discovery UDDI and Service Composition BPEL</vt:lpstr>
      <vt:lpstr>Textbooks</vt:lpstr>
      <vt:lpstr>Module 3 Learning Outcomes</vt:lpstr>
      <vt:lpstr>Module 3 Guiding Questions</vt:lpstr>
      <vt:lpstr>Module 3 Guiding Questions</vt:lpstr>
      <vt:lpstr>Service Discovery UDDI</vt:lpstr>
      <vt:lpstr>PowerPoint 演示文稿</vt:lpstr>
      <vt:lpstr>UDDI</vt:lpstr>
      <vt:lpstr>PowerPoint 演示文稿</vt:lpstr>
      <vt:lpstr>Using the Protocols Together – service provider perspective</vt:lpstr>
      <vt:lpstr>Using the Protocols Together – service request perspective</vt:lpstr>
      <vt:lpstr>Service discovery</vt:lpstr>
      <vt:lpstr>Service discovery in Web Service Architecture</vt:lpstr>
      <vt:lpstr>PowerPoint 演示文稿</vt:lpstr>
      <vt:lpstr>What is UDDI?</vt:lpstr>
      <vt:lpstr>UDDI Runs “Over” SOAP</vt:lpstr>
      <vt:lpstr>Why UDDI or something like UDDI?</vt:lpstr>
      <vt:lpstr>Dynamic service discovery</vt:lpstr>
      <vt:lpstr>Dynamic service discovery</vt:lpstr>
      <vt:lpstr>Dynamic service discovery</vt:lpstr>
      <vt:lpstr>Dynamic service discovery</vt:lpstr>
      <vt:lpstr>Dynamic service discovery</vt:lpstr>
      <vt:lpstr>UDDI Vision - 2000</vt:lpstr>
      <vt:lpstr>End of review</vt:lpstr>
      <vt:lpstr>UDDI Vision - 2000</vt:lpstr>
      <vt:lpstr>Who (what) uses UDDI?</vt:lpstr>
      <vt:lpstr>Recall our definition of UDDI</vt:lpstr>
      <vt:lpstr>What uses UDDI?</vt:lpstr>
      <vt:lpstr>How service consumer uses UDDI</vt:lpstr>
      <vt:lpstr>How service provider uses UDDI</vt:lpstr>
      <vt:lpstr>How application uses UDDI</vt:lpstr>
      <vt:lpstr>UDDI Vision - 2000</vt:lpstr>
      <vt:lpstr>Recall our definition of UDDI</vt:lpstr>
      <vt:lpstr>UDDI Data Model/Types</vt:lpstr>
      <vt:lpstr>UDDI Data Model/Types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B. businessService</vt:lpstr>
      <vt:lpstr>PowerPoint 演示文稿</vt:lpstr>
      <vt:lpstr>C. bindingTemplate</vt:lpstr>
      <vt:lpstr>UDDI binding options</vt:lpstr>
      <vt:lpstr>C. bindingTemplate</vt:lpstr>
      <vt:lpstr>PowerPoint 演示文稿</vt:lpstr>
      <vt:lpstr>PowerPoint 演示文稿</vt:lpstr>
      <vt:lpstr>Service Type Registration</vt:lpstr>
      <vt:lpstr>tModel Example</vt:lpstr>
      <vt:lpstr>Registry Data</vt:lpstr>
      <vt:lpstr>Publishing Services</vt:lpstr>
      <vt:lpstr>Programmer's API: Service Discovery</vt:lpstr>
      <vt:lpstr>UDDI Runs “Over” SOAP</vt:lpstr>
      <vt:lpstr>SOAP Message Example for get_serviceDetail request</vt:lpstr>
      <vt:lpstr>SOAP Message Example for get_serviceDetail response</vt:lpstr>
      <vt:lpstr>PowerPoint 演示文稿</vt:lpstr>
      <vt:lpstr>UDDI discussion and review</vt:lpstr>
      <vt:lpstr>PowerPoint 演示文稿</vt:lpstr>
      <vt:lpstr>Issues of UDDI</vt:lpstr>
      <vt:lpstr>Issues of UDDI</vt:lpstr>
      <vt:lpstr>Issues of UDDI</vt:lpstr>
      <vt:lpstr>Issues of UDDI</vt:lpstr>
      <vt:lpstr>Issues of UDDI</vt:lpstr>
      <vt:lpstr>UDDI wide adoption failure</vt:lpstr>
      <vt:lpstr>UDDI wide adoption failure</vt:lpstr>
      <vt:lpstr>UDDI wide adoption failure</vt:lpstr>
      <vt:lpstr>PowerPoint 演示文稿</vt:lpstr>
      <vt:lpstr>UDDI implementations</vt:lpstr>
      <vt:lpstr>UDDI implementations</vt:lpstr>
      <vt:lpstr>UDDI implementations</vt:lpstr>
      <vt:lpstr>UDDI implementations</vt:lpstr>
      <vt:lpstr>UDDI alternative use</vt:lpstr>
      <vt:lpstr>Example – UDDI registry in a large enterprise</vt:lpstr>
      <vt:lpstr>Example – UDDI registry in a large enterprise</vt:lpstr>
      <vt:lpstr>PowerPoint 演示文稿</vt:lpstr>
      <vt:lpstr>Example (cont)</vt:lpstr>
      <vt:lpstr>Example (cont)</vt:lpstr>
      <vt:lpstr>Example (cont)</vt:lpstr>
      <vt:lpstr>PowerPoint 演示文稿</vt:lpstr>
      <vt:lpstr>Example (cont)</vt:lpstr>
      <vt:lpstr>Example (cont)</vt:lpstr>
      <vt:lpstr>Example (cont)</vt:lpstr>
      <vt:lpstr>PowerPoint 演示文稿</vt:lpstr>
      <vt:lpstr>Service Composition BPEL</vt:lpstr>
      <vt:lpstr>What is service composition?</vt:lpstr>
      <vt:lpstr>Composite Web Service example</vt:lpstr>
      <vt:lpstr>Business Process</vt:lpstr>
      <vt:lpstr>Motivation - ENABLE FLEXIBLE, FEDERATED BUSINESS PROCESSES</vt:lpstr>
      <vt:lpstr>What is BPEL?</vt:lpstr>
      <vt:lpstr>OrderService business process example</vt:lpstr>
      <vt:lpstr>BPEL definition sections</vt:lpstr>
      <vt:lpstr>An example BPEL definition for a business order process</vt:lpstr>
      <vt:lpstr>An example BPEL definition for a business order process</vt:lpstr>
      <vt:lpstr>An example BPEL definition for a business order process</vt:lpstr>
      <vt:lpstr>Partner link definition section</vt:lpstr>
      <vt:lpstr>Cont.</vt:lpstr>
      <vt:lpstr>The section of variables </vt:lpstr>
      <vt:lpstr>Cont.</vt:lpstr>
      <vt:lpstr>Process definition section – receive </vt:lpstr>
      <vt:lpstr>Cont.</vt:lpstr>
      <vt:lpstr>Process definition section - invoke</vt:lpstr>
      <vt:lpstr>Cont.</vt:lpstr>
      <vt:lpstr>Process definition section - reply</vt:lpstr>
      <vt:lpstr>Module 3 Summary</vt:lpstr>
      <vt:lpstr>Service composition in Pervasive Computing Environments</vt:lpstr>
      <vt:lpstr>Service composition</vt:lpstr>
      <vt:lpstr>Pervasive computing environments</vt:lpstr>
      <vt:lpstr>Challenges in large scale dynamic environments</vt:lpstr>
      <vt:lpstr>Service composition framework </vt:lpstr>
      <vt:lpstr>Service composition approaches</vt:lpstr>
      <vt:lpstr>Localized approach</vt:lpstr>
      <vt:lpstr>Localized approach example</vt:lpstr>
      <vt:lpstr>Basic idea of LASEC algorithm</vt:lpstr>
      <vt:lpstr>Module 3 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COMP3017_Spring2023_Module 3_part 2</dc:title>
  <dc:creator>Joanna Siebert</dc:creator>
  <cp:lastModifiedBy>刘玄昊</cp:lastModifiedBy>
  <cp:revision>368</cp:revision>
  <cp:lastPrinted>2023-02-18T04:32:49Z</cp:lastPrinted>
  <dcterms:created xsi:type="dcterms:W3CDTF">2020-03-15T08:11:10Z</dcterms:created>
  <dcterms:modified xsi:type="dcterms:W3CDTF">2023-04-22T13:58:01Z</dcterms:modified>
</cp:coreProperties>
</file>